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0"/>
  </p:notesMasterIdLst>
  <p:sldIdLst>
    <p:sldId id="278" r:id="rId2"/>
    <p:sldId id="427" r:id="rId3"/>
    <p:sldId id="428" r:id="rId4"/>
    <p:sldId id="405" r:id="rId5"/>
    <p:sldId id="407" r:id="rId6"/>
    <p:sldId id="408" r:id="rId7"/>
    <p:sldId id="346" r:id="rId8"/>
    <p:sldId id="352" r:id="rId9"/>
    <p:sldId id="360" r:id="rId10"/>
    <p:sldId id="353" r:id="rId11"/>
    <p:sldId id="363" r:id="rId12"/>
    <p:sldId id="365" r:id="rId13"/>
    <p:sldId id="406" r:id="rId14"/>
    <p:sldId id="414" r:id="rId15"/>
    <p:sldId id="415" r:id="rId16"/>
    <p:sldId id="364" r:id="rId17"/>
    <p:sldId id="366" r:id="rId18"/>
    <p:sldId id="358" r:id="rId19"/>
    <p:sldId id="403" r:id="rId20"/>
    <p:sldId id="355" r:id="rId21"/>
    <p:sldId id="369" r:id="rId22"/>
    <p:sldId id="367" r:id="rId23"/>
    <p:sldId id="421" r:id="rId24"/>
    <p:sldId id="368" r:id="rId25"/>
    <p:sldId id="370" r:id="rId26"/>
    <p:sldId id="371" r:id="rId27"/>
    <p:sldId id="356" r:id="rId28"/>
    <p:sldId id="372" r:id="rId29"/>
    <p:sldId id="373" r:id="rId30"/>
    <p:sldId id="374" r:id="rId31"/>
    <p:sldId id="357" r:id="rId32"/>
    <p:sldId id="359" r:id="rId33"/>
    <p:sldId id="375" r:id="rId34"/>
    <p:sldId id="376" r:id="rId35"/>
    <p:sldId id="377" r:id="rId36"/>
    <p:sldId id="378" r:id="rId37"/>
    <p:sldId id="379" r:id="rId38"/>
    <p:sldId id="388" r:id="rId39"/>
    <p:sldId id="387" r:id="rId40"/>
    <p:sldId id="386" r:id="rId41"/>
    <p:sldId id="385" r:id="rId42"/>
    <p:sldId id="395" r:id="rId43"/>
    <p:sldId id="396" r:id="rId44"/>
    <p:sldId id="389" r:id="rId45"/>
    <p:sldId id="397" r:id="rId46"/>
    <p:sldId id="398" r:id="rId47"/>
    <p:sldId id="399" r:id="rId48"/>
    <p:sldId id="391" r:id="rId49"/>
    <p:sldId id="347" r:id="rId50"/>
    <p:sldId id="402" r:id="rId51"/>
    <p:sldId id="342" r:id="rId52"/>
    <p:sldId id="343" r:id="rId53"/>
    <p:sldId id="277" r:id="rId54"/>
    <p:sldId id="344" r:id="rId55"/>
    <p:sldId id="285" r:id="rId56"/>
    <p:sldId id="287" r:id="rId57"/>
    <p:sldId id="289" r:id="rId58"/>
    <p:sldId id="288" r:id="rId59"/>
    <p:sldId id="286" r:id="rId60"/>
    <p:sldId id="416" r:id="rId61"/>
    <p:sldId id="290" r:id="rId62"/>
    <p:sldId id="291" r:id="rId63"/>
    <p:sldId id="302" r:id="rId64"/>
    <p:sldId id="292" r:id="rId65"/>
    <p:sldId id="293" r:id="rId66"/>
    <p:sldId id="294" r:id="rId67"/>
    <p:sldId id="295" r:id="rId68"/>
    <p:sldId id="303" r:id="rId69"/>
    <p:sldId id="296" r:id="rId70"/>
    <p:sldId id="297" r:id="rId71"/>
    <p:sldId id="298" r:id="rId72"/>
    <p:sldId id="299" r:id="rId73"/>
    <p:sldId id="300" r:id="rId74"/>
    <p:sldId id="424" r:id="rId75"/>
    <p:sldId id="304" r:id="rId76"/>
    <p:sldId id="301" r:id="rId77"/>
    <p:sldId id="305" r:id="rId78"/>
    <p:sldId id="306" r:id="rId79"/>
    <p:sldId id="307" r:id="rId80"/>
    <p:sldId id="308" r:id="rId81"/>
    <p:sldId id="309" r:id="rId82"/>
    <p:sldId id="311" r:id="rId83"/>
    <p:sldId id="310" r:id="rId84"/>
    <p:sldId id="312" r:id="rId85"/>
    <p:sldId id="313" r:id="rId86"/>
    <p:sldId id="314" r:id="rId87"/>
    <p:sldId id="315" r:id="rId88"/>
    <p:sldId id="316" r:id="rId89"/>
    <p:sldId id="317" r:id="rId90"/>
    <p:sldId id="318" r:id="rId91"/>
    <p:sldId id="320" r:id="rId92"/>
    <p:sldId id="321" r:id="rId93"/>
    <p:sldId id="322" r:id="rId94"/>
    <p:sldId id="323" r:id="rId95"/>
    <p:sldId id="324" r:id="rId96"/>
    <p:sldId id="426" r:id="rId97"/>
    <p:sldId id="325" r:id="rId98"/>
    <p:sldId id="326" r:id="rId99"/>
    <p:sldId id="327" r:id="rId100"/>
    <p:sldId id="328" r:id="rId101"/>
    <p:sldId id="339" r:id="rId102"/>
    <p:sldId id="423" r:id="rId103"/>
    <p:sldId id="329" r:id="rId104"/>
    <p:sldId id="340" r:id="rId105"/>
    <p:sldId id="330" r:id="rId106"/>
    <p:sldId id="412" r:id="rId107"/>
    <p:sldId id="425" r:id="rId108"/>
    <p:sldId id="413" r:id="rId10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FFFF"/>
    <a:srgbClr val="054934"/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2" autoAdjust="0"/>
    <p:restoredTop sz="94730" autoAdjust="0"/>
  </p:normalViewPr>
  <p:slideViewPr>
    <p:cSldViewPr>
      <p:cViewPr>
        <p:scale>
          <a:sx n="60" d="100"/>
          <a:sy n="60" d="100"/>
        </p:scale>
        <p:origin x="-738" y="-10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5D58419-D498-4F06-8CF8-F87411DE7A3C}" type="datetimeFigureOut">
              <a:rPr lang="en-GB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E0607A-EDF5-47E6-ADDD-CA4E6C4D54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83763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4E859666-BCC2-4EE2-9051-7287DCA3564E}" type="datetimeFigureOut">
              <a:rPr lang="en-GB" smtClean="0"/>
              <a:pPr>
                <a:defRPr/>
              </a:pPr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9AED695D-77DD-4FB4-8CE0-F1C4DEB031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unews.utah.edu/old/p/041008-27.html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lavesoveskratky.sk/" TargetMode="External"/><Relationship Id="rId2" Type="http://schemas.openxmlformats.org/officeDocument/2006/relationships/hyperlink" Target="http://www.hot-keyboard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rojopisonline.sk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encrypted-tbn2.gstatic.com/images?q=tbn:ANd9GcT_4IdSbDOCsx-7RdtWy1sg8jIApK6PqVJHrLNDgT_d1EHIltJ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80"/>
            <a:ext cx="9144000" cy="688798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0" y="213285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Začíname už čoskoro – o 18:00</a:t>
            </a:r>
          </a:p>
          <a:p>
            <a:pPr algn="ctr"/>
            <a:endParaRPr lang="sk-SK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Stiahni si prezentáciu:</a:t>
            </a:r>
          </a:p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www.porazskolu.sk/47-prezi</a:t>
            </a:r>
            <a:endParaRPr lang="sk-SK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https://encrypted-tbn2.gstatic.com/images?q=tbn:ANd9GcT_4IdSbDOCsx-7RdtWy1sg8jIApK6PqVJHrLNDgT_d1EHIltJ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365104"/>
            <a:ext cx="4664060" cy="864096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47 techník efektívneho sústredenia</a:t>
            </a:r>
            <a:endParaRPr lang="sk-SK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ázek 8" descr="C:\Users\Sarlej\Downloads\Martin- retusovane\Martin- retusovane\male JPG\IMG_9967ret-denLit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797152"/>
            <a:ext cx="125963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2420888"/>
            <a:ext cx="4032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/>
              <a:t>KNIHY:</a:t>
            </a:r>
          </a:p>
          <a:p>
            <a:r>
              <a:rPr lang="sk-SK" sz="1400" dirty="0" err="1" smtClean="0"/>
              <a:t>Robert</a:t>
            </a:r>
            <a:r>
              <a:rPr lang="sk-SK" sz="1400" dirty="0" smtClean="0"/>
              <a:t> </a:t>
            </a:r>
            <a:r>
              <a:rPr lang="sk-SK" sz="1400" dirty="0" err="1" smtClean="0"/>
              <a:t>Greene</a:t>
            </a:r>
            <a:r>
              <a:rPr lang="sk-SK" sz="1400" dirty="0" smtClean="0"/>
              <a:t> - </a:t>
            </a:r>
            <a:r>
              <a:rPr lang="sk-SK" sz="1400" dirty="0" err="1" smtClean="0"/>
              <a:t>Mastery</a:t>
            </a:r>
            <a:endParaRPr lang="sk-SK" sz="1400" dirty="0" smtClean="0"/>
          </a:p>
          <a:p>
            <a:r>
              <a:rPr lang="en-US" sz="1400" dirty="0" smtClean="0"/>
              <a:t>Tim Ferris - 4 hour workweek</a:t>
            </a:r>
          </a:p>
          <a:p>
            <a:r>
              <a:rPr lang="en-US" sz="1400" dirty="0" smtClean="0"/>
              <a:t>Tim Ferris - 4 hour chef</a:t>
            </a:r>
          </a:p>
          <a:p>
            <a:r>
              <a:rPr lang="en-US" sz="1400" dirty="0" smtClean="0"/>
              <a:t>Blake Snyder - Save the cat! The last book on screenwriting you will ever need</a:t>
            </a:r>
          </a:p>
          <a:p>
            <a:r>
              <a:rPr lang="en-US" sz="1400" dirty="0" smtClean="0"/>
              <a:t>Blake Snyder - Save the cat! Goes to movies</a:t>
            </a:r>
          </a:p>
          <a:p>
            <a:r>
              <a:rPr lang="en-US" sz="1400" dirty="0" smtClean="0"/>
              <a:t>Blake Snyder - Save the cat! strikes back</a:t>
            </a:r>
          </a:p>
          <a:p>
            <a:r>
              <a:rPr lang="fr-FR" sz="1400" dirty="0" smtClean="0"/>
              <a:t>Michael Masterson - The reluctant Entrepreneur</a:t>
            </a:r>
          </a:p>
          <a:p>
            <a:r>
              <a:rPr lang="en-US" sz="1400" dirty="0" smtClean="0"/>
              <a:t>Michael Masterson - Ready, Fire, Aim: Zero to 100 million in no time flat</a:t>
            </a:r>
          </a:p>
          <a:p>
            <a:r>
              <a:rPr lang="en-US" sz="1400" dirty="0" smtClean="0"/>
              <a:t>Michael Masterson - Seven years to seven figures</a:t>
            </a:r>
          </a:p>
          <a:p>
            <a:r>
              <a:rPr lang="sk-SK" sz="1400" dirty="0" smtClean="0"/>
              <a:t>Michael </a:t>
            </a:r>
            <a:r>
              <a:rPr lang="sk-SK" sz="1400" dirty="0" err="1" smtClean="0"/>
              <a:t>Masterson</a:t>
            </a:r>
            <a:r>
              <a:rPr lang="sk-SK" sz="1400" dirty="0" smtClean="0"/>
              <a:t> - </a:t>
            </a:r>
            <a:r>
              <a:rPr lang="sk-SK" sz="1400" dirty="0" err="1" smtClean="0"/>
              <a:t>The</a:t>
            </a:r>
            <a:r>
              <a:rPr lang="sk-SK" sz="1400" dirty="0" smtClean="0"/>
              <a:t> </a:t>
            </a:r>
            <a:r>
              <a:rPr lang="sk-SK" sz="1400" dirty="0" err="1" smtClean="0"/>
              <a:t>pledge</a:t>
            </a:r>
            <a:endParaRPr lang="sk-SK" sz="1400" dirty="0" smtClean="0"/>
          </a:p>
          <a:p>
            <a:r>
              <a:rPr lang="sk-SK" sz="1400" dirty="0" smtClean="0"/>
              <a:t>Michael </a:t>
            </a:r>
            <a:r>
              <a:rPr lang="sk-SK" sz="1400" dirty="0" err="1" smtClean="0"/>
              <a:t>Masterson</a:t>
            </a:r>
            <a:r>
              <a:rPr lang="sk-SK" sz="1400" dirty="0" smtClean="0"/>
              <a:t> - </a:t>
            </a:r>
            <a:r>
              <a:rPr lang="sk-SK" sz="1400" dirty="0" err="1" smtClean="0"/>
              <a:t>Automatic</a:t>
            </a:r>
            <a:r>
              <a:rPr lang="sk-SK" sz="1400" dirty="0" smtClean="0"/>
              <a:t> </a:t>
            </a:r>
            <a:r>
              <a:rPr lang="sk-SK" sz="1400" dirty="0" err="1" smtClean="0"/>
              <a:t>Wealth</a:t>
            </a:r>
            <a:endParaRPr lang="sk-SK" sz="1400" dirty="0" smtClean="0"/>
          </a:p>
          <a:p>
            <a:r>
              <a:rPr lang="pl-PL" sz="1400" dirty="0" smtClean="0"/>
              <a:t>Andy Winson - Mysli, konaj, zbohatni</a:t>
            </a:r>
          </a:p>
          <a:p>
            <a:r>
              <a:rPr lang="sk-SK" sz="1400" dirty="0" err="1" smtClean="0"/>
              <a:t>Stephen</a:t>
            </a:r>
            <a:r>
              <a:rPr lang="sk-SK" sz="1400" dirty="0" smtClean="0"/>
              <a:t> R. </a:t>
            </a:r>
            <a:r>
              <a:rPr lang="sk-SK" sz="1400" dirty="0" err="1" smtClean="0"/>
              <a:t>Covey</a:t>
            </a:r>
            <a:r>
              <a:rPr lang="sk-SK" sz="1400" dirty="0" smtClean="0"/>
              <a:t> - 7 návykov vysoko efektívnych ľudí</a:t>
            </a:r>
          </a:p>
        </p:txBody>
      </p:sp>
      <p:sp>
        <p:nvSpPr>
          <p:cNvPr id="3" name="Obdĺžnik 2"/>
          <p:cNvSpPr/>
          <p:nvPr/>
        </p:nvSpPr>
        <p:spPr>
          <a:xfrm>
            <a:off x="827584" y="836712"/>
            <a:ext cx="74168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 smtClean="0"/>
              <a:t>Mám 100+ tipov na knihy, autorov, kategórie a kurzy</a:t>
            </a:r>
          </a:p>
        </p:txBody>
      </p:sp>
      <p:sp>
        <p:nvSpPr>
          <p:cNvPr id="4" name="Obdélník 3"/>
          <p:cNvSpPr/>
          <p:nvPr/>
        </p:nvSpPr>
        <p:spPr>
          <a:xfrm>
            <a:off x="4427984" y="2636912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/>
              <a:t>AUTORI</a:t>
            </a:r>
            <a:r>
              <a:rPr lang="sk-SK" sz="1400" dirty="0" smtClean="0"/>
              <a:t>:</a:t>
            </a:r>
          </a:p>
          <a:p>
            <a:r>
              <a:rPr lang="sk-SK" sz="1400" dirty="0" err="1" smtClean="0"/>
              <a:t>Seth</a:t>
            </a:r>
            <a:r>
              <a:rPr lang="sk-SK" sz="1400" dirty="0" smtClean="0"/>
              <a:t> </a:t>
            </a:r>
            <a:r>
              <a:rPr lang="sk-SK" sz="1400" dirty="0" err="1" smtClean="0"/>
              <a:t>Godin</a:t>
            </a:r>
            <a:r>
              <a:rPr lang="sk-SK" sz="1400" dirty="0" smtClean="0"/>
              <a:t>...</a:t>
            </a:r>
          </a:p>
          <a:p>
            <a:r>
              <a:rPr lang="sk-SK" sz="1400" dirty="0" smtClean="0"/>
              <a:t>Brian </a:t>
            </a:r>
            <a:r>
              <a:rPr lang="sk-SK" sz="1400" dirty="0" err="1" smtClean="0"/>
              <a:t>Tracy</a:t>
            </a:r>
            <a:r>
              <a:rPr lang="sk-SK" sz="1400" dirty="0" smtClean="0"/>
              <a:t>...</a:t>
            </a:r>
          </a:p>
          <a:p>
            <a:r>
              <a:rPr lang="en-US" sz="1400" dirty="0" smtClean="0"/>
              <a:t>Malcolm </a:t>
            </a:r>
            <a:r>
              <a:rPr lang="en-US" sz="1400" dirty="0" err="1" smtClean="0"/>
              <a:t>Gladwell</a:t>
            </a:r>
            <a:r>
              <a:rPr lang="en-US" sz="1400" dirty="0" smtClean="0"/>
              <a:t> (Tipping point, Outliers, David and Goliath)...</a:t>
            </a:r>
          </a:p>
          <a:p>
            <a:r>
              <a:rPr lang="sk-SK" sz="1400" dirty="0" err="1" smtClean="0"/>
              <a:t>Robert</a:t>
            </a:r>
            <a:r>
              <a:rPr lang="sk-SK" sz="1400" dirty="0" smtClean="0"/>
              <a:t> </a:t>
            </a:r>
            <a:r>
              <a:rPr lang="sk-SK" sz="1400" dirty="0" err="1" smtClean="0"/>
              <a:t>Kiyosaki</a:t>
            </a:r>
            <a:r>
              <a:rPr lang="sk-SK" sz="1400" dirty="0" smtClean="0"/>
              <a:t>...</a:t>
            </a:r>
            <a:endParaRPr lang="sk-SK" sz="1400" b="1" dirty="0" smtClean="0"/>
          </a:p>
        </p:txBody>
      </p:sp>
      <p:sp>
        <p:nvSpPr>
          <p:cNvPr id="5" name="Obdélník 4"/>
          <p:cNvSpPr/>
          <p:nvPr/>
        </p:nvSpPr>
        <p:spPr>
          <a:xfrm>
            <a:off x="6300192" y="3933056"/>
            <a:ext cx="21602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/>
              <a:t>KATEGÓRIE</a:t>
            </a:r>
            <a:r>
              <a:rPr lang="sk-SK" sz="1400" dirty="0" smtClean="0"/>
              <a:t>:</a:t>
            </a:r>
          </a:p>
          <a:p>
            <a:r>
              <a:rPr lang="sk-SK" sz="1400" dirty="0" smtClean="0"/>
              <a:t>Projektový </a:t>
            </a:r>
            <a:r>
              <a:rPr lang="sk-SK" sz="1400" dirty="0" err="1" smtClean="0"/>
              <a:t>management</a:t>
            </a:r>
            <a:endParaRPr lang="sk-SK" sz="1400" dirty="0" smtClean="0"/>
          </a:p>
          <a:p>
            <a:r>
              <a:rPr lang="sk-SK" sz="1400" dirty="0" smtClean="0"/>
              <a:t>Obchodné právo</a:t>
            </a:r>
          </a:p>
          <a:p>
            <a:r>
              <a:rPr lang="sk-SK" sz="1400" dirty="0" smtClean="0"/>
              <a:t>Systematizácia podnikania</a:t>
            </a:r>
          </a:p>
          <a:p>
            <a:r>
              <a:rPr lang="sk-SK" sz="1400" dirty="0" smtClean="0"/>
              <a:t>Matematika a štatistika</a:t>
            </a:r>
          </a:p>
          <a:p>
            <a:r>
              <a:rPr lang="sk-SK" sz="1400" dirty="0" smtClean="0"/>
              <a:t>Investovanie</a:t>
            </a:r>
          </a:p>
          <a:p>
            <a:r>
              <a:rPr lang="sk-SK" sz="1400" dirty="0" smtClean="0"/>
              <a:t>Marketingové taktiky</a:t>
            </a:r>
            <a:endParaRPr lang="sk-SK" sz="1400" b="1" dirty="0" smtClean="0"/>
          </a:p>
        </p:txBody>
      </p:sp>
      <p:sp>
        <p:nvSpPr>
          <p:cNvPr id="6" name="Obdélník 5"/>
          <p:cNvSpPr/>
          <p:nvPr/>
        </p:nvSpPr>
        <p:spPr>
          <a:xfrm>
            <a:off x="4860032" y="5085184"/>
            <a:ext cx="2160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/>
              <a:t>KURZY:</a:t>
            </a:r>
          </a:p>
          <a:p>
            <a:r>
              <a:rPr lang="sk-SK" sz="1400" dirty="0" err="1" smtClean="0"/>
              <a:t>Derek</a:t>
            </a:r>
            <a:r>
              <a:rPr lang="sk-SK" sz="1400" dirty="0" smtClean="0"/>
              <a:t> </a:t>
            </a:r>
            <a:r>
              <a:rPr lang="sk-SK" sz="1400" dirty="0" err="1" smtClean="0"/>
              <a:t>Halpern</a:t>
            </a:r>
            <a:endParaRPr lang="sk-SK" sz="1400" dirty="0" smtClean="0"/>
          </a:p>
          <a:p>
            <a:r>
              <a:rPr lang="sk-SK" sz="1400" dirty="0" err="1" smtClean="0"/>
              <a:t>Brendon</a:t>
            </a:r>
            <a:r>
              <a:rPr lang="sk-SK" sz="1400" dirty="0" smtClean="0"/>
              <a:t> </a:t>
            </a:r>
            <a:r>
              <a:rPr lang="sk-SK" sz="1400" dirty="0" err="1" smtClean="0"/>
              <a:t>Burchard</a:t>
            </a:r>
            <a:endParaRPr lang="sk-SK" sz="1400" dirty="0" smtClean="0"/>
          </a:p>
          <a:p>
            <a:r>
              <a:rPr lang="sk-SK" sz="1400" dirty="0" err="1" smtClean="0"/>
              <a:t>David</a:t>
            </a:r>
            <a:r>
              <a:rPr lang="sk-SK" sz="1400" dirty="0" smtClean="0"/>
              <a:t> </a:t>
            </a:r>
            <a:r>
              <a:rPr lang="sk-SK" sz="1400" dirty="0" err="1" smtClean="0"/>
              <a:t>Kirš</a:t>
            </a:r>
            <a:endParaRPr lang="sk-SK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844824"/>
            <a:ext cx="4104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Budete mať vždy 100% jasno v tom, čo robíte </a:t>
            </a:r>
          </a:p>
          <a:p>
            <a:r>
              <a:rPr lang="sk-SK" sz="2800" b="1" dirty="0" smtClean="0"/>
              <a:t>  Žiaden zmätok v hlave = Zvýšená koncentrácia</a:t>
            </a:r>
          </a:p>
          <a:p>
            <a:r>
              <a:rPr lang="sk-SK" sz="2800" dirty="0" smtClean="0"/>
              <a:t>Umožní vám nájsť 5% vecí, ktoré vám prinesú 95% výsledkov</a:t>
            </a:r>
          </a:p>
          <a:p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971600" y="836712"/>
            <a:ext cx="66343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/>
              <a:t>Strom predpokladov</a:t>
            </a:r>
          </a:p>
        </p:txBody>
      </p:sp>
      <p:pic>
        <p:nvPicPr>
          <p:cNvPr id="27650" name="Picture 2" descr="http://flyinglogic.com/about/images/prerequisite_tre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3429000" cy="271462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043608" y="5085184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Umožní vám 100% sústrediť sa iba na tie veci, ktoré sú dôležité</a:t>
            </a:r>
            <a:endParaRPr lang="sk-SK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844824"/>
            <a:ext cx="48965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/>
              <a:t>Príčiny </a:t>
            </a:r>
            <a:r>
              <a:rPr lang="sk-SK" sz="2800" b="1" dirty="0" err="1" smtClean="0"/>
              <a:t>prokrastinácie</a:t>
            </a:r>
            <a:r>
              <a:rPr lang="sk-SK" sz="2800" b="1" dirty="0" smtClean="0"/>
              <a:t> a nízkej produktivity, ktoré to odstráni : </a:t>
            </a:r>
            <a:br>
              <a:rPr lang="sk-SK" sz="2800" b="1" dirty="0" smtClean="0"/>
            </a:br>
            <a:endParaRPr lang="sk-SK" sz="2800" b="1" dirty="0" smtClean="0"/>
          </a:p>
          <a:p>
            <a:r>
              <a:rPr lang="sk-SK" sz="2800" b="1" dirty="0" smtClean="0"/>
              <a:t>nemám jasno v tom, čo robím </a:t>
            </a:r>
            <a:br>
              <a:rPr lang="sk-SK" sz="2800" b="1" dirty="0" smtClean="0"/>
            </a:br>
            <a:r>
              <a:rPr lang="sk-SK" sz="2800" b="1" dirty="0" smtClean="0"/>
              <a:t>neschopnosť sústrediť sa </a:t>
            </a:r>
            <a:br>
              <a:rPr lang="sk-SK" sz="2800" b="1" dirty="0" smtClean="0"/>
            </a:br>
            <a:r>
              <a:rPr lang="sk-SK" sz="2800" b="1" dirty="0" smtClean="0"/>
              <a:t>informačný pretlak</a:t>
            </a:r>
          </a:p>
          <a:p>
            <a:endParaRPr lang="sk-SK" sz="2800" b="1" dirty="0" smtClean="0"/>
          </a:p>
          <a:p>
            <a:r>
              <a:rPr lang="sk-SK" sz="2800" b="1" dirty="0" smtClean="0"/>
              <a:t>Budeš robiť len 1% vecí, ktoré prinesie 99% výsledkov</a:t>
            </a:r>
          </a:p>
          <a:p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971600" y="836712"/>
            <a:ext cx="66343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/>
              <a:t>Strom predpokladov</a:t>
            </a:r>
          </a:p>
        </p:txBody>
      </p:sp>
      <p:pic>
        <p:nvPicPr>
          <p:cNvPr id="26626" name="Picture 2" descr="http://flyinglogic.com/about/images/prerequisite_tre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564904"/>
            <a:ext cx="3429000" cy="2714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844824"/>
            <a:ext cx="4896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/>
              <a:t>Ako konečne porozumieť</a:t>
            </a:r>
          </a:p>
          <a:p>
            <a:pPr>
              <a:buFontTx/>
              <a:buChar char="-"/>
            </a:pPr>
            <a:r>
              <a:rPr lang="sk-SK" sz="2800" b="1" dirty="0" smtClean="0"/>
              <a:t>Matematike</a:t>
            </a:r>
          </a:p>
          <a:p>
            <a:pPr>
              <a:buFontTx/>
              <a:buChar char="-"/>
            </a:pPr>
            <a:r>
              <a:rPr lang="sk-SK" sz="2800" b="1" dirty="0" smtClean="0"/>
              <a:t>Fyzike</a:t>
            </a:r>
          </a:p>
          <a:p>
            <a:pPr>
              <a:buFontTx/>
              <a:buChar char="-"/>
            </a:pPr>
            <a:r>
              <a:rPr lang="sk-SK" sz="2800" b="1" dirty="0" smtClean="0"/>
              <a:t>Chémii</a:t>
            </a:r>
          </a:p>
          <a:p>
            <a:pPr>
              <a:buFontTx/>
              <a:buChar char="-"/>
            </a:pPr>
            <a:endParaRPr lang="sk-SK" sz="2800" b="1" dirty="0" smtClean="0"/>
          </a:p>
          <a:p>
            <a:pPr>
              <a:buFontTx/>
              <a:buChar char="-"/>
            </a:pPr>
            <a:r>
              <a:rPr lang="sk-SK" sz="2800" b="1" dirty="0" smtClean="0"/>
              <a:t>Nemusieť sa to drviť, ale učiť sa to prirodzene</a:t>
            </a:r>
          </a:p>
          <a:p>
            <a:pPr>
              <a:buFontTx/>
              <a:buChar char="-"/>
            </a:pPr>
            <a:endParaRPr lang="sk-SK" sz="2800" b="1" dirty="0" smtClean="0"/>
          </a:p>
          <a:p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971600" y="836712"/>
            <a:ext cx="66343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/>
              <a:t>7 kategórii logiky</a:t>
            </a:r>
          </a:p>
        </p:txBody>
      </p:sp>
      <p:pic>
        <p:nvPicPr>
          <p:cNvPr id="26626" name="Picture 2" descr="http://flyinglogic.com/about/images/prerequisite_tre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852936"/>
            <a:ext cx="3429000" cy="2714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844824"/>
            <a:ext cx="48245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Jediný trvalý spôsob, ako vyriešiš problém, je odstrániť jeho koreň, jeho základ - všetko ostatné sú len náhrady</a:t>
            </a:r>
            <a:br>
              <a:rPr lang="sk-SK" sz="2800" dirty="0" smtClean="0"/>
            </a:br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 smtClean="0"/>
              <a:t>Čo je koreňom všetkých mojich problémov v podnikaní/zdraví/</a:t>
            </a:r>
            <a:br>
              <a:rPr lang="sk-SK" sz="2800" dirty="0" smtClean="0"/>
            </a:br>
            <a:r>
              <a:rPr lang="sk-SK" sz="2800" dirty="0" smtClean="0"/>
              <a:t>živote/vzťahoch?</a:t>
            </a:r>
          </a:p>
          <a:p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/>
              <a:t>Strom prítomnosti</a:t>
            </a:r>
          </a:p>
        </p:txBody>
      </p:sp>
      <p:pic>
        <p:nvPicPr>
          <p:cNvPr id="25602" name="Picture 2" descr="http://quantum-confidence.com/images/root_ca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350" y="1772816"/>
            <a:ext cx="2455947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1772816"/>
            <a:ext cx="35283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Budeš dokonale rozumieť samému sebe / tvojmu podnikaniu / hocijakej oblasti v tvojom živote</a:t>
            </a:r>
            <a:br>
              <a:rPr lang="sk-SK" sz="2800" dirty="0" smtClean="0"/>
            </a:br>
            <a:endParaRPr lang="sk-SK" sz="2800" dirty="0" smtClean="0"/>
          </a:p>
          <a:p>
            <a:r>
              <a:rPr lang="sk-SK" sz="2800" dirty="0" smtClean="0"/>
              <a:t>Budeš robiť intuitívne/bleskurýchle a správne rozhodnutia</a:t>
            </a:r>
            <a:endParaRPr lang="sk-SK" sz="2800" b="1" dirty="0" smtClean="0"/>
          </a:p>
          <a:p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/>
              <a:t>Strom prítomnosti</a:t>
            </a:r>
          </a:p>
        </p:txBody>
      </p:sp>
      <p:pic>
        <p:nvPicPr>
          <p:cNvPr id="24578" name="Picture 2" descr="http://quantum-confidence.com/images/root_ca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16832"/>
            <a:ext cx="2691684" cy="4228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5301208"/>
            <a:ext cx="7643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Ako vyriešiť dôležitú dilemu, či celoživotný konflikt behom niekoľkých desiatok minút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827584" y="836712"/>
            <a:ext cx="67783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/>
              <a:t>Vyparovanie mrakov</a:t>
            </a:r>
          </a:p>
        </p:txBody>
      </p:sp>
      <p:pic>
        <p:nvPicPr>
          <p:cNvPr id="23554" name="Picture 2" descr="http://shyentrepreneur.com/wp-content/uploads/2011/07/cc-assumpti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6804248" cy="2829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692696"/>
            <a:ext cx="734481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b="1" dirty="0" smtClean="0"/>
              <a:t>O osobnej produktivite je toho 4x toľko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Extrémna produktivita (technológia a postupy)</a:t>
            </a:r>
          </a:p>
          <a:p>
            <a:pPr>
              <a:buFont typeface="Arial" pitchFamily="34" charset="0"/>
              <a:buChar char="•"/>
            </a:pP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Zakázaná produktivita (</a:t>
            </a:r>
            <a:r>
              <a:rPr lang="sk-SK" sz="2400" dirty="0" err="1" smtClean="0"/>
              <a:t>nootropiká</a:t>
            </a:r>
            <a:r>
              <a:rPr lang="sk-SK" sz="2400" dirty="0" smtClean="0"/>
              <a:t> na predpis)</a:t>
            </a:r>
          </a:p>
          <a:p>
            <a:pPr>
              <a:buFont typeface="Arial" pitchFamily="34" charset="0"/>
              <a:buChar char="•"/>
            </a:pP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6 myšlienkových procesov pre efektívne premýšľanie a učenie</a:t>
            </a:r>
          </a:p>
          <a:p>
            <a:pPr>
              <a:buFont typeface="Arial" pitchFamily="34" charset="0"/>
              <a:buChar char="•"/>
            </a:pP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b="1" dirty="0" smtClean="0"/>
              <a:t>Strategický Vzdelávací Systém 21. Storočia pre eliminovanie </a:t>
            </a:r>
            <a:r>
              <a:rPr lang="sk-SK" sz="2400" b="1" dirty="0" err="1" smtClean="0"/>
              <a:t>prokrastinácie</a:t>
            </a:r>
            <a:endParaRPr lang="sk-SK" sz="2400" b="1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692696"/>
            <a:ext cx="7344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b="1" dirty="0" smtClean="0"/>
              <a:t>Techniky z knihy Ako sa učiť v 21. storočí</a:t>
            </a:r>
          </a:p>
          <a:p>
            <a:endParaRPr lang="sk-SK" sz="4000" b="1" dirty="0" smtClean="0"/>
          </a:p>
          <a:p>
            <a:endParaRPr lang="sk-SK" sz="4000" b="1" dirty="0" smtClean="0"/>
          </a:p>
          <a:p>
            <a:r>
              <a:rPr lang="sk-SK" sz="4000" b="1" dirty="0" err="1" smtClean="0"/>
              <a:t>Pomodoro</a:t>
            </a:r>
            <a:r>
              <a:rPr lang="sk-SK" sz="4000" b="1" dirty="0" smtClean="0"/>
              <a:t> metóda 25+5 minút</a:t>
            </a:r>
          </a:p>
          <a:p>
            <a:r>
              <a:rPr lang="sk-SK" sz="4000" b="1" dirty="0" err="1" smtClean="0"/>
              <a:t>AdBlock</a:t>
            </a:r>
            <a:r>
              <a:rPr lang="sk-SK" sz="4000" b="1" dirty="0" smtClean="0"/>
              <a:t> na eliminovanie reklám</a:t>
            </a:r>
            <a:endParaRPr lang="sk-SK" sz="2400" b="1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34076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dirty="0" smtClean="0"/>
              <a:t>Ďakujem za tvoju pozornosť</a:t>
            </a:r>
            <a:r>
              <a:rPr lang="sk-SK" sz="4000" b="1" dirty="0" smtClean="0"/>
              <a:t>!</a:t>
            </a:r>
          </a:p>
          <a:p>
            <a:pPr algn="ctr"/>
            <a:r>
              <a:rPr lang="sk-SK" sz="4000" b="1" dirty="0" smtClean="0"/>
              <a:t>O chvíľu začneme s konzultáciami</a:t>
            </a:r>
            <a:endParaRPr lang="sk-SK" sz="4000" b="1" dirty="0" smtClean="0"/>
          </a:p>
          <a:p>
            <a:pPr algn="ctr"/>
            <a:endParaRPr lang="sk-SK" sz="4000" b="1" dirty="0" smtClean="0"/>
          </a:p>
          <a:p>
            <a:pPr algn="ctr"/>
            <a:endParaRPr lang="sk-SK" sz="4000" b="1" dirty="0" smtClean="0"/>
          </a:p>
          <a:p>
            <a:pPr algn="ctr"/>
            <a:r>
              <a:rPr lang="sk-SK" sz="4000" b="1" dirty="0" smtClean="0"/>
              <a:t>Daj mi spätnú väzbu na:</a:t>
            </a:r>
          </a:p>
          <a:p>
            <a:pPr algn="ctr"/>
            <a:r>
              <a:rPr lang="sk-SK" sz="4000" b="1" dirty="0" err="1" smtClean="0"/>
              <a:t>www.porazskolu.sk</a:t>
            </a:r>
            <a:r>
              <a:rPr lang="sk-SK" sz="4000" b="1" dirty="0" smtClean="0"/>
              <a:t>/</a:t>
            </a:r>
            <a:r>
              <a:rPr lang="sk-SK" sz="4000" b="1" dirty="0" err="1" smtClean="0"/>
              <a:t>sv</a:t>
            </a:r>
            <a:endParaRPr lang="sk-SK" sz="4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s://engrjhez.files.wordpress.com/2012/05/crossroa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724"/>
          </a:xfrm>
          <a:prstGeom prst="rect">
            <a:avLst/>
          </a:prstGeom>
          <a:noFill/>
        </p:spPr>
      </p:pic>
      <p:pic>
        <p:nvPicPr>
          <p:cNvPr id="118787" name="Picture 3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54402"/>
            <a:ext cx="9144000" cy="1203598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5877272"/>
            <a:ext cx="91440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900" b="1" dirty="0" smtClean="0">
                <a:solidFill>
                  <a:srgbClr val="FFC000"/>
                </a:solidFill>
                <a:latin typeface="Arial Narrow" pitchFamily="34" charset="0"/>
              </a:rPr>
              <a:t>Chceš sa rozhodnúť správne, no máš príliš veľa možností?</a:t>
            </a:r>
          </a:p>
          <a:p>
            <a:pPr algn="ctr"/>
            <a:endParaRPr lang="sk-SK" sz="3000" b="1" dirty="0" smtClean="0">
              <a:solidFill>
                <a:srgbClr val="FFC000"/>
              </a:solidFill>
              <a:latin typeface="Arial Narrow" pitchFamily="34" charset="0"/>
            </a:endParaRPr>
          </a:p>
          <a:p>
            <a:pPr algn="ctr"/>
            <a:endParaRPr lang="sk-SK" sz="3000" b="1" dirty="0" smtClean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07704" y="2996952"/>
            <a:ext cx="4896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smtClean="0"/>
              <a:t>Príliš veľa </a:t>
            </a:r>
            <a:r>
              <a:rPr lang="sk-SK" sz="1600" dirty="0" err="1" smtClean="0"/>
              <a:t>guruov</a:t>
            </a:r>
            <a:r>
              <a:rPr lang="sk-SK" sz="1600" dirty="0" smtClean="0"/>
              <a:t> internetového marketingu</a:t>
            </a:r>
          </a:p>
          <a:p>
            <a:r>
              <a:rPr lang="sk-SK" sz="1600" dirty="0" smtClean="0"/>
              <a:t>Príliš veľa kurzov v každej oblasti osobnostného rozvoja</a:t>
            </a:r>
          </a:p>
          <a:p>
            <a:r>
              <a:rPr lang="sk-SK" sz="1600" dirty="0" smtClean="0"/>
              <a:t>Príliš veľa fantastických prísľubov na každom rohu</a:t>
            </a:r>
          </a:p>
          <a:p>
            <a:r>
              <a:rPr lang="sk-SK" sz="1600" dirty="0" smtClean="0"/>
              <a:t>Príliš veľa tipov a trikov na všetky problémy, ktoré mám, ktoré si navzájom protirečia!!</a:t>
            </a:r>
          </a:p>
          <a:p>
            <a:r>
              <a:rPr lang="sk-SK" sz="1600" b="1" dirty="0" smtClean="0"/>
              <a:t>  Chudni kapustovo</a:t>
            </a:r>
          </a:p>
          <a:p>
            <a:r>
              <a:rPr lang="sk-SK" sz="1600" b="1" dirty="0" smtClean="0"/>
              <a:t>  Chudni nízkotučne</a:t>
            </a:r>
          </a:p>
          <a:p>
            <a:r>
              <a:rPr lang="sk-SK" sz="1600" b="1" dirty="0" smtClean="0"/>
              <a:t>  Chudni </a:t>
            </a:r>
            <a:r>
              <a:rPr lang="sk-SK" sz="1600" b="1" dirty="0" err="1" smtClean="0"/>
              <a:t>nízkosacharidovo</a:t>
            </a:r>
            <a:endParaRPr lang="sk-SK" sz="1600" b="1" dirty="0" smtClean="0"/>
          </a:p>
          <a:p>
            <a:r>
              <a:rPr lang="sk-SK" sz="1600" dirty="0" smtClean="0"/>
              <a:t>Ak sa nevieme rozhodnúť, stojíme na mieste - jedna z príčin </a:t>
            </a:r>
            <a:r>
              <a:rPr lang="sk-SK" sz="1600" dirty="0" err="1" smtClean="0"/>
              <a:t>prokrastinácie</a:t>
            </a:r>
            <a:endParaRPr lang="sk-SK" sz="16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827584" y="836712"/>
            <a:ext cx="29523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 smtClean="0"/>
              <a:t>Guru A má </a:t>
            </a:r>
            <a:br>
              <a:rPr lang="pl-PL" sz="3600" b="1" dirty="0" smtClean="0"/>
            </a:br>
            <a:r>
              <a:rPr lang="pl-PL" sz="3600" b="1" dirty="0" smtClean="0"/>
              <a:t>zaručené riešenie!</a:t>
            </a:r>
          </a:p>
        </p:txBody>
      </p:sp>
      <p:sp>
        <p:nvSpPr>
          <p:cNvPr id="4" name="Obdĺžnik 2"/>
          <p:cNvSpPr/>
          <p:nvPr/>
        </p:nvSpPr>
        <p:spPr>
          <a:xfrm>
            <a:off x="5292080" y="908720"/>
            <a:ext cx="29523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 smtClean="0"/>
              <a:t>Guru B má iné, zaručené riešenie!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smtClean="0"/>
              <a:t>Chcete pracovať, ale odkladáte to?</a:t>
            </a:r>
          </a:p>
        </p:txBody>
      </p:sp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5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kimisdesk.files.wordpress.com/2011/04/man-in-overloa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43408"/>
            <a:ext cx="9143999" cy="6069121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580526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000" dirty="0" smtClean="0">
                <a:solidFill>
                  <a:srgbClr val="FF0000"/>
                </a:solidFill>
              </a:rPr>
              <a:t>Chceš sa začať učiť / pracovať, ale nevieš, kde začať, pretože je toho proste </a:t>
            </a:r>
            <a:r>
              <a:rPr lang="sk-SK" sz="3000" dirty="0" smtClean="0">
                <a:solidFill>
                  <a:schemeClr val="bg1"/>
                </a:solidFill>
              </a:rPr>
              <a:t>priveľa?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attentiontoliving.files.wordpress.com/2014/01/multitasking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724" y="1196752"/>
            <a:ext cx="9233694" cy="5683854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000" b="1" dirty="0" smtClean="0">
                <a:solidFill>
                  <a:schemeClr val="bg1"/>
                </a:solidFill>
              </a:rPr>
              <a:t>Pracuješ na viacerých veciach, no ani na jednu sa nevieš </a:t>
            </a:r>
            <a:r>
              <a:rPr lang="sk-SK" sz="3000" b="1" dirty="0" smtClean="0">
                <a:solidFill>
                  <a:srgbClr val="FF0000"/>
                </a:solidFill>
              </a:rPr>
              <a:t>sústrediť poriadne</a:t>
            </a:r>
            <a:r>
              <a:rPr lang="sk-SK" sz="3000" b="1" dirty="0" smtClean="0">
                <a:solidFill>
                  <a:schemeClr val="bg1"/>
                </a:solidFill>
              </a:rPr>
              <a:t>?</a:t>
            </a:r>
            <a:endParaRPr lang="sk-SK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2" name="Picture 6" descr="http://erikanapoletano.com/wp-content/uploads/2012/03/soccer-ball-f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" y="5279"/>
            <a:ext cx="9112150" cy="6852721"/>
          </a:xfrm>
          <a:prstGeom prst="rect">
            <a:avLst/>
          </a:prstGeom>
          <a:noFill/>
        </p:spPr>
      </p:pic>
      <p:pic>
        <p:nvPicPr>
          <p:cNvPr id="116744" name="Picture 8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12808"/>
            <a:ext cx="5796136" cy="20451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Obdélník 1"/>
          <p:cNvSpPr/>
          <p:nvPr/>
        </p:nvSpPr>
        <p:spPr>
          <a:xfrm>
            <a:off x="0" y="4941168"/>
            <a:ext cx="5724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>
                <a:solidFill>
                  <a:srgbClr val="FFFF00"/>
                </a:solidFill>
              </a:rPr>
              <a:t>Mávaš niekedy pocit, </a:t>
            </a:r>
          </a:p>
          <a:p>
            <a:pPr algn="ctr"/>
            <a:r>
              <a:rPr lang="sk-SK" sz="3600" b="1" dirty="0" smtClean="0">
                <a:solidFill>
                  <a:srgbClr val="FFFF00"/>
                </a:solidFill>
              </a:rPr>
              <a:t>že tých informácii sa na </a:t>
            </a:r>
          </a:p>
          <a:p>
            <a:pPr algn="ctr"/>
            <a:r>
              <a:rPr lang="sk-SK" sz="3600" b="1" dirty="0" smtClean="0">
                <a:solidFill>
                  <a:srgbClr val="FFFF00"/>
                </a:solidFill>
              </a:rPr>
              <a:t>teba valí príliš </a:t>
            </a:r>
            <a:r>
              <a:rPr lang="sk-SK" sz="3600" b="1" dirty="0" smtClean="0">
                <a:solidFill>
                  <a:srgbClr val="FF0000"/>
                </a:solidFill>
              </a:rPr>
              <a:t>veľa??</a:t>
            </a:r>
          </a:p>
          <a:p>
            <a:pPr algn="ctr"/>
            <a:endParaRPr lang="sk-SK" sz="3600" b="1" dirty="0" smtClean="0">
              <a:solidFill>
                <a:schemeClr val="bg1"/>
              </a:solidFill>
            </a:endParaRPr>
          </a:p>
        </p:txBody>
      </p:sp>
      <p:sp>
        <p:nvSpPr>
          <p:cNvPr id="116738" name="AutoShape 2" descr="data:image/jpeg;base64,/9j/4AAQSkZJRgABAQAAAQABAAD/2wCEAAkGBhQSERUSEhQUFRUVFxUWFxUYFBcXFBcXFRcVFBQUFBQXHCYeFxkjHBQUHy8gIycpLCwsFR4xNTAqNSYrLCkBCQoKDgwOGg8PGiwkHyQsLCkpLCwpLCwpLCkpKSwpLCksKSwsKSksLCwsKSksKSkpLCwpKSksLCwsLCwpLCwsLP/AABEIAL8BCAMBIgACEQEDEQH/xAAcAAAABwEBAAAAAAAAAAAAAAABAgMEBQYHAAj/xAA+EAABAwIEBAQEAwUIAgMAAAABAAIDBBEFEiExBkFRYRNxgZEiMqGxQsHRFCNSYvAHFjNygpKy4RXxJENz/8QAGgEAAgMBAQAAAAAAAAAAAAAAAwQAAQIFBv/EAC0RAAICAgICAQMCBQUAAAAAAAABAhEDIQQSEzFBBSJRMmFxkbHB8BQjUmKh/9oADAMBAAIRAxEAPwDNCUCLdBdc5HRYKCyFcoVQHNA42Fyge+39fRRs1Q55IGyJCLYKUkhxNiIGyZvqSUIh9UPhdkyopCzk2JhAB1sEsGf0QhbEb2097fVaKoQ9UbP2+qO8EcikXFQoOJCOqVZVdU0LkIUohIB10W6axzWKcNddYeiULsbpdOGRbIkLbhSlLS3+ihCKnZY2SDk5rj8XkmRcoUHCCyLmQEqiwxQILrsyhQKBddcpZKOshsikobqEDIEGZDmUICgQXQ3UICuQIFRLJbIhDEqQua1JWdOhMMXZUskax1mHyUTt0U/REV9Vc5QlKaQNbY6h3u09Qe4TFrdUq5u66CSSoQk3J2OHjpqigElFhGqfQ0mYjRQr2GiwwkWOlwCDuCD+Ly+yKMOdexGvIjr37KcpXHK1jt2k/X5h5FWzDcKiliBt8QuO6DPJ1GMeNSM+bhJeW5hvcHq0jke2oN0zkwpzSQWntpyGl1qAwxrTa2o9zdNK/DA4/wBX9EHz17D/AOmTMyloyPw/qmroytRj4WjkGh26prNwB8WhGqJHkIFLjNejOW0xKOG5StOouB2s3FyEjjfBbPDLmgBwudOY6LXnTdGfA6sqmGQeINP69VZDSiOMnn/0mOAYSc17DTmCPr8N1J45KA3L5q2wagUqsGp7pqWKRmj1TcwquxOg1yoQ1OHRIvhKdieMRyLg1OREu8NTsToNixdkTkQoDEq7F9BtkXZU58JB4avsV0G1lwYnHhrhGr7E6COVdlS+RCWKuxfjG+VclxGuU7FdCRzocyDIu8NLUOg5k2rXfCU4LE0r/lWoLaMTdRZGAJZkSCFuqXjb3ToiGhpgpSjjCZ0wHunMYylYZuJIAAm5vbe43CsnDsmZu9jdQNDEXbDQ/mrRguFlosUrll8DmJNbJKTUjmev6ptLSlx1Uo9jYxcga81EVNYTt9EsxqLHFLBlKfSt2sq8yvc02d91M4biTScrjfp191ST+SPY4ta9zYIkFOXjQF/p+aCoBMhDtvumlTj7oz4cNiQLnXQAfmtL2YekB+xCIO0trz3VdxfhupldeOJ72nmAtJwLA3SNEk1sx1tyHZWylw9rdgE6lYg5U9HnaXhKqbq6nmHfw3W+gTf+7kx2Ybe3nuvTn7OOgUXinDEM4+ONrj1tr6O3UeN/AfHmxepx/wDTzo7hyXo3X+YX9hsm7sGlGzCfLf23WzVPA3hPzxOsObXNzj0vqEennog8R1DcjupaRGT2eb/VZS/5BskIPeK2YY6Ig2Iseh0P1QWXoPGMDw50fxQCW+2V5B82uusv4j4HDSX0gkLecb7F4/yuAGYeequUa+RVS/KKbZdZHkjIJB0I3HMICEMJQnlQWShCCyuyuoQBdZGsuyqWSgF1kOVCQpZfUJZcjWXKWVRIeGuyIwQ3QrDBMiY4pH8KkbpvVszNW4OpIHk9MhWHUKUhwuQszZHZetjZBgdEJKhjTte59NVa5q6oLPFZIY2AkNa0DUA21HNHyZeujGDj+SLk2VFtMWHnYqRgpbuBU/SYK6ou4gA72tYd/JFZhha6yz5eyKlhcX+xPYJh7clyNU8q60M2SVHcNskJ6cuKRbuQ5FUivYvxE4mzSVAy4rMTzt5K5f8AjMjv8JsnkS0+nJEZTFziGwEdc7wW+oy39iUaLijMoyZSp6uUj5lN4NXuOUZhcc07xLh6Rzh8EbfI5T6XUjhuEGJt3WHfKP6urlNNFQg1I7EMb8JtnvBceineCMGNQ4SkfBy0+Y9SeizrH8NdJU6GwNv6tyVywHDTGxoDn301D37cra6K4JJWHWGWZuK0bJDT5QBayWYqBR4xPEPnLh0cSfqVPYbxc1+jxlKYU0KZeDlhv3/AszShITWGpDvlclbnqPUfoiiDVHSRg7qBxjh5koIc0EKcu7oD5H9QgseYKqUU/ZuGSUHaMwnwx9KfhcTH/Cbm3kVIwgSNzNIKuNbhzXg6D2VOrcDMLy+LQHdvI9wORS7Tj6Oj5YchVL9RAcS8JNmBc0WeOfXzWb1FK5ji1wsQtnGovqqxxTw8JWl7RZ459exVSV7QCnB0zOvDQZEs9hBsdCEFkNM2J5FwjSllwU2VQTIuLEoFxAUs1oQyLkqSuV2SkKXXI2RcQq9FbAL0F0YtQWVk2FwMZatne49wVYsarxBGyJouQNvVV5r8j2SfwOB9NlbKvDBUOa9ozXFwqyvs02G4+ouJY8Hid4LXkC5A20si1VBmObmhwdssbQw6tGncDoU9qylyS9kUy7dE4MwSU7tF2Hx2d8Sybex7AA82T+pibG24sE1aMp0Fu90wxuvs035BbBfJC0daZq0sHkrJXsyCxbtoqPw7UuilfNbMXbcvupWn4tEzsuoINtevY80R42jSnstnDHCsU8niTRteOQdqFd/7mUltIGN7tu0/QqO4WkDWNAHJWcTFPYopRoQyZpudp0Vqt4Kbb929w7O+Ifqq7XYW+L52/wCobe/JaL456JOZgeLEK5Y4v0Hxc7JHUtmdUWOPjOty3qrXh+OteN7ppi/C7TcsFj9FU3sfA7Yj7FC+6A44YuUrjpmmRzApQPVPwniEOsL69FZKeqDhoUWMrOXlwyxumPiE0qaIOTmIg80u1oWqsCnRUMR4fdqW6KrYth8rWkkGwWqyw9FW+JIXeGQ21yDyB+qHKCQ7jzOWmYJjA+O9rE/VR+ZWHiKisTpYgqvliW0GnHqwLoQ5dkXBqswdmQZkJauyKECErkNlyuirJCyApPxEIeghNBiEUhBnXZlNlNoNZTXClY6OTw927t126hQedOMOq8krT319VH6Li6ZrFLUsA1IBPK6aV+6bvw1krWygkGwO+h803q647WQjfv0HypWOyjIqvVPWyrLLJOI9dlTOIKwzTiGLW3zHkPMqdxOv8OJxG9iqMyoc1hfmaC6+hvc90fHGwdMf1oa0ZAb8ib6nql+FsBjlnbucup10vy7KqB7nOu4Gw5rSf7NTC0E+IzMTe2YX0203TKTBT9aRquGUAY0WFtE/aU0hq2kfCQfIpYORkItCrnoniIjikXyLRB1mvuorFcLbI0ggFOP2hcahU9moycXaMzxzCJIHZo7kdtx+qkcAx17gMwKttZStfuoGrwcN1YbeQugODTtHSfMjkh1mt/kstDOHjcgp80O/iB+6qeHyFu5b9Wn6qepqsnr9wip/k5sqvRJCU7FM66nuEs2VEndotMpOjK+OcCOsg5brOXDVbdxFHdpusZxOPJK5vK/3Ss1T0Own2VMb2C4hEzoQ/VCphA+VKwURebAXT3DcKL9SrpguDN00TGPE5AZ5Eis0PCbnbhAtboMLbYaLk4sKoWeWTMDQJXIgLVzLHhK6G6MGrsihKC3QFxCV8PVAWK9EaL/wliOeINKlajCC/UKpcHkhrvMK70NeGmztjzQHXagm6sgJ8Dc03G4QscRoeSttUWkb7qo4mMhJKuUfwZTv2RPFFZaJ3VUyWe7QNFL49XB4sDfVRdLTX1IRsapGZSpjSz3DKNk/wxpadzpzuudpcDkgw83udN0SW4jnCryWy74PxfNFYF2Zvc6+6v8AgnGbJQNdeYO6yCJh7I37SW7EgjoUCM5ROnyOFizK/TPQMVa1w0XPeOY+6xzCON3xmzzcdVd8O4qbIBr9U1HKmecz8KeJ/sWGZjDzePJwP0ITd1OOU5HZzB+RTV1WDsU3dUrfYSofua8bOjd6kH6phUufzb6hwP2RTUoPGB0KrsiDOabldw+qNSTkHS3sR+SUmsdAfcXSkFLl1IHotEJKkxB3U+uqkfHuFE01k+e8BqjJRBcQSfCVjeNSXmd5rVOJaqzSsmqPieXdSUvJ7GsSGxUhhdFmNykqWlzFWKhp7ALeOPZl5Z9USlDT2CnsNqA02UPTA8knWRyDUcl0oQo4+XkOzSsOqwVypvDmMm4a7dctUEhk7KzNHFEIXZ0UuXCo7loFCUnmXXUKsOEJKJmQxxue4NaC5x2AFz7KFlm4UZ8EnmPspwPuPuEhgWCPggvI1wJ1Nxt2KWez4cwSspJu0MxWhp/54xfDIbt2DuY7FMOI8RBj0N7je6cV9KJGlVCuoJGaAkjpzHkj4tgsqoZywWG++t0eGoDbapq555gpo+a3NOpMRlVk1FTmV+RtruvudFPYZ/ZVMW5zLY/yi4+qgODpC+o05DdbVhVYA0BRvrozbe0zN63hGoh6PHb4XfooeepynLIHNPcfYra6gNeNVVsd4bZIDcAobocxczJDTM2dID8rh5FHpMVfEbg6dL/ZdjHDb4TdlyOn6KFEp2OhVKCe0PLlRyqmaRg/F97An0VijxQPGixdlQWm4Kn8Lx89Vbi0c7PhXtGmCsQsrgNyqzR4tmUlBiZ/oLNiLjRNRuubi6NV1T2jQJlDiF9wl5JgRot9y0thaDGyNHAgp5U417KLjpi435fdRuJAg7hZ7Ma6RkNeLMVu2wO6pwF06xaqzPte+VJUkVyspNsu1BWSdBAAFMU8V9kzooDsFccEwbYkLpYcdKzk583d0hXBsHuNlNS4GMuylMNorW0Uo6AWR2zMcSrZk+MYeYJM7fVcrdxPh4c06IVaYN46ejDciDIly1GDVw7PQ0NhGu8JOgxAWdFA2DjzzS6xQgyG5AJAuRqdAO5tyV74ZfR0xJiqGOlcAC54yjyZmFvqqUaVyT/Zyh5cXkjTdHbxfSkl9z2bG3Er7gOB5i2vqNCiHCYpvkOR3Qfm0/kszwOmqmnPEXMYDqSLsPbKdHK3txY72APbr2XEy4Xgl9krE82HxypMNiPD0ketszeZbrbzbuPqoGsocwv9lboOIcwyv9xv/wBotTRtf8Vg4H8Q0Pr/ANomLlyg/vQu42tmeVmGNtqPoq7XYVa9lp1fgYcNCqlimEvbcfMOy7OLkxfyI5MVkDwlMI5CtNwvExayyGVxhkvsrJh/EGgPumMy7fchaKSdGpft+m6JJWXVRpsazc04GJpJya0G8dj/ABFjXBUfHMLabnmrSazumdc/MFuGRopxa9GdSAtNiubJbUKcxaIHkPOyr7mkGy6EWpI0pv0yew/EiLKw0WJX3VHp32KnKCZBnGgU4l0parupeCXRVijlT92JBo3QbA9XZN1NaGN3VMxvErnTddX4oXaKMZEXuA5kqXYxDG1tidLSFxUnDSZVZ8MwKzBogr8MsCbJ7DjE+VlpaAwCEE3WhYVALBZ9w2/4rd1oeHusAnXrRz8D7bJuEAJbMo4VNkqKrRZGxjjbbtK5IYrUaFcoZZhAKEFIB6kMOoc/xHZcSj0GDFLPNQiIWJ2S0cZ5KWFIBsgfEAiJUex43Fhx41H+YyMZIVy4X4PZkbNM3MXatadgORI5k7qusYDYdSB7m35rVS0NsBsLD20C5/OyyjFRj8iH1TkSxpQi6v2RszQfh5DTt7KuYtgkl88dnD+HY+nVWiaPVVPiPHXNf4UehbYk9xYgLl4cc5SpHGxQlllUQ2H4e4i7mkHp5KVgiaNWyOY7nmboiRV12NnZfLILlvQ/iHobpYYsw2DwCD1FwrnG2BcpJ0xpXROtcZHd2H8uSrdfTPFyB3VufhMEmoGX/K8j6KJxShhiYT4znHk299VqDa0X2TM+ximZKCDbMPdVyKmc025Kb4goJGv8Q3AOx/LzSNLVjLZ415HqvQYpOOPW0Dng7u0Noq8sNrqXo8TBVcq4Te6QjmLDujvFGSAyUsbpl+ilulXBVWkxi1lP0leHNzbjskpwcDceshlXUhJ2ULWUFtVajOXmzWkX62CeUXB75xfMwW0N73HosrkLH+pl+G9lAbFYqYoGe3kpmTABDUeHK0PDSL2Nrgi60rBsKpJILMjaY3Czmkag9+h7reXkpJOtBMvEnCCm/TM0Fc1osB6n8k0nrbpbiPCTS1D4SbgG7T/E12rT7aeYKi8ytbVoUUUhXMpjhuHNICVBi5KsOB/A4I2KFyKnOkaRRtGUBMMYi003RKfEBbdOorPIuuvBUcPO3LSG/DuD2NyFb4oLBI4dCAns0gAUk7Lw41CNEbVVOVJtrUyxOo1RabULIcNXVF0KSqQgUKZjzY1bKWmEcYHO2vnzUJhdGZJWtHdx/wArAXE+w+qsFS9ciLs9x9Hxq5SG0slkzmlR8QfZzehTaQrTPQSYpS1BEkZ/nZ/zC1h84cLjnf0PQrJKWO72f52f8wtIfIY3n+EnX30K5H1DTied+qbnEfCbMD1G/mOayiurfGe+TmXH7rS3zhrw7lcNeOx1a5ZNPEYamWJ24e773BVcDbf5MfTmoz38lw4NxbeB2mY3bfbN+Jva+/orFU0LTu1ZzDJqHNNiCD5EK9f3hLqJ8wbmfEWF7RuQ1zXOt5gFb5WB9lKPyX9R4/V+WPr5FKPDIS4hxcD2JHsksRwCFrs5c5jALlziLeZKRd/aXh7Y/FDrvtcMDTnJ6dFF8PxS4zP+01Iy0sR/dw3+F7hsP5rcz6IMePNJyyaS/wA0cV5N6JGXCxVwlrG/u3khlxr8I+GT1INlSMf4WfTP8N1jdocCPsehW4jRvygAaADlbayr2McLsnkBcXDNzB1B20/RXh5Xjf8A1HONm6Sp+jF44Q4JjVYcQeqsONYO6lqXwu1ANwRzB2ICKymJXcjk1aOo8EeRFMr9BRXeGHnt5qxsw97CHRgk7PaNiOo6FFOGgnof6KvXDtM2aPTSVvzA8+jh2KV5WaUV2StfIlm+n+Bdl6GWHRsc0aaHSxHuD3UqyI0xEgGaPYi/y32v/Lf2RaiiyE3ba++l2nzA2PdPsMmuC02c06EHX07hcGcr38Ae1FN4rZ/8gzNJs+zvLQC30+qe8J4wY5L3+F+jhy7HzUpiWAAG3zRHY/ijJ6Hp2Kr7sMdTSFp1Gha7kWnY9v1XUwZI5YeNnZ4+XHmx+J/gff2lx5jBINyHs8wCHD/k5UkRq1cXVOZkDd9Hu9SWtI92qCoqPO6wTPHTUFE83mh0m1+AlFT/ABXPJTLLBOoMGNtkzq4SxdXDjo5XIzJDynqTcaq3YQDYKlYLHmk1WiYbTWCbekc/HU5WPBWhoTSrxgIa+LRV6qaboTmkOKDHElVmKk6WTRQULSpKF+indG/Gx1UPXJAglcp5ETxMpXCFMT+0S8o4cv8AqlexgHsHJzOdD7qV4VosuETyc5ZW/wC2NzGge5coqTY+S5ON3Z7b6M7jN/v/AGI7EDdgPQg/VIOKcyNvGR5pjA+4H9dkQ7Uh7hAvURN6yR/82rTauAOBB7rMsGF6qH/9GfQ3/JalI64Duq5HPf3I859U/XH+BASR3uDfPGD/AKmfiHmL3CpfG9JZ8VQPxDI4/wAzOfq0j2V9xQZXMlHWx78x9LhV3iihDqaZn8AErPIa2/2ud7Jbiz6ZV/IW486dlObUFrgeTlYsKr3QuzNsQ4Wc07EdFU4jmivzb/6P5Kehf+6aV3ZRTVM9HCssWpbTLE/+zihqC2ZrZG57OLGus3Xe/T0V5w6lbExsbGhjWABrRsB0UPwhMHU7APwAg+dyrBZcLNlySfWTdI8llxLHklFL5CzuvouibmcDyCMWJRgtoEs18GDPOOaFs1fHG9/hN8P/ABcheLk7ZQeyVo+EKP5PFfUPG1rsJ7BjhlI+qm+McIbNG4kasBPpf4voq9wPiURc+jqmBzgRkfluT0BduDzB0IK9FwMqcOtbQ1OM54LjJ6+F/UsdbwrTPjDW00URNh4gJZICdi1w2d1a67T3VMnp5qGoDXEB7dWvHyyM2uB0OxbyPorlU1TsngTfvYZTljlJs8g//XJbXN0eOY16phW4K6eN9G+S9RTNEsLyP8SJ4PhucR8pNix7eoDgtf7s21lql8fsC43IfFmoz3GXv5JXCMRjqo72AcPmZ0PbqESq4c/HEcjx7HsQs+wPF3xvbKzQjlyI/E09lrdDUiRjXt2e0OF+h5Lj8jj+KVr0xrmYPA1KH6X6K9RzXu14sRo4dD/EOyjOMqDLCx/8Li2/8rtR7EfVTmM01j47NC35h1G3qm+OuE1A4jYObcdLnL+aDx3WVA8E+uSMl+TNsYeSyN38N2++qkuFKcEqBdVfu5I3akEWPcGym+Ep/iAXpMS+4x9Xio5LXyaFBhgI2UJjuCXGyueFx3aEOJUAIXUjo8xlh2VGW4dBkkV7w+pGUKCr8PDXXSlM8gIGbOomuJxWvZPVMoIURLFcofFK5r0hLN2OtDEkEbAnUcSQdOFza0KlOwnUfNhXJuytXLdsr0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40" name="AutoShape 4" descr="data:image/jpeg;base64,/9j/4AAQSkZJRgABAQAAAQABAAD/2wCEAAkGBhQSERUSEhQUFRUVFxUWFxUYFBcXFBcXFRcVFBQUFBQXHCYeFxkjHBQUHy8gIycpLCwsFR4xNTAqNSYrLCkBCQoKDgwOGg8PGiwkHyQsLCkpLCwpLCwpLCkpKSwpLCksKSwsKSksLCwsKSksKSkpLCwpKSksLCwsLCwpLCwsLP/AABEIAL8BCAMBIgACEQEDEQH/xAAcAAAABwEBAAAAAAAAAAAAAAABAgMEBQYHAAj/xAA+EAABAwIEBAQEAwUIAgMAAAABAAIDBBEFEiExBkFRYRNxgZEiMqGxQsHRFCNSYvAHFjNygpKy4RXxJENz/8QAGgEAAgMBAQAAAAAAAAAAAAAAAwQAAQIFBv/EAC0RAAICAgICAQMCBQUAAAAAAAABAhEDIQQSEzFBBSJRMmFxkbHB8BQjUmKh/9oADAMBAAIRAxEAPwDNCUCLdBdc5HRYKCyFcoVQHNA42Fyge+39fRRs1Q55IGyJCLYKUkhxNiIGyZvqSUIh9UPhdkyopCzk2JhAB1sEsGf0QhbEb2097fVaKoQ9UbP2+qO8EcikXFQoOJCOqVZVdU0LkIUohIB10W6axzWKcNddYeiULsbpdOGRbIkLbhSlLS3+ihCKnZY2SDk5rj8XkmRcoUHCCyLmQEqiwxQILrsyhQKBddcpZKOshsikobqEDIEGZDmUICgQXQ3UICuQIFRLJbIhDEqQua1JWdOhMMXZUskax1mHyUTt0U/REV9Vc5QlKaQNbY6h3u09Qe4TFrdUq5u66CSSoQk3J2OHjpqigElFhGqfQ0mYjRQr2GiwwkWOlwCDuCD+Ly+yKMOdexGvIjr37KcpXHK1jt2k/X5h5FWzDcKiliBt8QuO6DPJ1GMeNSM+bhJeW5hvcHq0jke2oN0zkwpzSQWntpyGl1qAwxrTa2o9zdNK/DA4/wBX9EHz17D/AOmTMyloyPw/qmroytRj4WjkGh26prNwB8WhGqJHkIFLjNejOW0xKOG5StOouB2s3FyEjjfBbPDLmgBwudOY6LXnTdGfA6sqmGQeINP69VZDSiOMnn/0mOAYSc17DTmCPr8N1J45KA3L5q2wagUqsGp7pqWKRmj1TcwquxOg1yoQ1OHRIvhKdieMRyLg1OREu8NTsToNixdkTkQoDEq7F9BtkXZU58JB4avsV0G1lwYnHhrhGr7E6COVdlS+RCWKuxfjG+VclxGuU7FdCRzocyDIu8NLUOg5k2rXfCU4LE0r/lWoLaMTdRZGAJZkSCFuqXjb3ToiGhpgpSjjCZ0wHunMYylYZuJIAAm5vbe43CsnDsmZu9jdQNDEXbDQ/mrRguFlosUrll8DmJNbJKTUjmev6ptLSlx1Uo9jYxcga81EVNYTt9EsxqLHFLBlKfSt2sq8yvc02d91M4biTScrjfp191ST+SPY4ta9zYIkFOXjQF/p+aCoBMhDtvumlTj7oz4cNiQLnXQAfmtL2YekB+xCIO0trz3VdxfhupldeOJ72nmAtJwLA3SNEk1sx1tyHZWylw9rdgE6lYg5U9HnaXhKqbq6nmHfw3W+gTf+7kx2Ybe3nuvTn7OOgUXinDEM4+ONrj1tr6O3UeN/AfHmxepx/wDTzo7hyXo3X+YX9hsm7sGlGzCfLf23WzVPA3hPzxOsObXNzj0vqEennog8R1DcjupaRGT2eb/VZS/5BskIPeK2YY6Ig2Iseh0P1QWXoPGMDw50fxQCW+2V5B82uusv4j4HDSX0gkLecb7F4/yuAGYeequUa+RVS/KKbZdZHkjIJB0I3HMICEMJQnlQWShCCyuyuoQBdZGsuyqWSgF1kOVCQpZfUJZcjWXKWVRIeGuyIwQ3QrDBMiY4pH8KkbpvVszNW4OpIHk9MhWHUKUhwuQszZHZetjZBgdEJKhjTte59NVa5q6oLPFZIY2AkNa0DUA21HNHyZeujGDj+SLk2VFtMWHnYqRgpbuBU/SYK6ou4gA72tYd/JFZhha6yz5eyKlhcX+xPYJh7clyNU8q60M2SVHcNskJ6cuKRbuQ5FUivYvxE4mzSVAy4rMTzt5K5f8AjMjv8JsnkS0+nJEZTFziGwEdc7wW+oy39iUaLijMoyZSp6uUj5lN4NXuOUZhcc07xLh6Rzh8EbfI5T6XUjhuEGJt3WHfKP6urlNNFQg1I7EMb8JtnvBceineCMGNQ4SkfBy0+Y9SeizrH8NdJU6GwNv6tyVywHDTGxoDn301D37cra6K4JJWHWGWZuK0bJDT5QBayWYqBR4xPEPnLh0cSfqVPYbxc1+jxlKYU0KZeDlhv3/AszShITWGpDvlclbnqPUfoiiDVHSRg7qBxjh5koIc0EKcu7oD5H9QgseYKqUU/ZuGSUHaMwnwx9KfhcTH/Cbm3kVIwgSNzNIKuNbhzXg6D2VOrcDMLy+LQHdvI9wORS7Tj6Oj5YchVL9RAcS8JNmBc0WeOfXzWb1FK5ji1wsQtnGovqqxxTw8JWl7RZ459exVSV7QCnB0zOvDQZEs9hBsdCEFkNM2J5FwjSllwU2VQTIuLEoFxAUs1oQyLkqSuV2SkKXXI2RcQq9FbAL0F0YtQWVk2FwMZatne49wVYsarxBGyJouQNvVV5r8j2SfwOB9NlbKvDBUOa9ozXFwqyvs02G4+ouJY8Hid4LXkC5A20si1VBmObmhwdssbQw6tGncDoU9qylyS9kUy7dE4MwSU7tF2Hx2d8Sybex7AA82T+pibG24sE1aMp0Fu90wxuvs035BbBfJC0daZq0sHkrJXsyCxbtoqPw7UuilfNbMXbcvupWn4tEzsuoINtevY80R42jSnstnDHCsU8niTRteOQdqFd/7mUltIGN7tu0/QqO4WkDWNAHJWcTFPYopRoQyZpudp0Vqt4Kbb929w7O+Ifqq7XYW+L52/wCobe/JaL456JOZgeLEK5Y4v0Hxc7JHUtmdUWOPjOty3qrXh+OteN7ppi/C7TcsFj9FU3sfA7Yj7FC+6A44YuUrjpmmRzApQPVPwniEOsL69FZKeqDhoUWMrOXlwyxumPiE0qaIOTmIg80u1oWqsCnRUMR4fdqW6KrYth8rWkkGwWqyw9FW+JIXeGQ21yDyB+qHKCQ7jzOWmYJjA+O9rE/VR+ZWHiKisTpYgqvliW0GnHqwLoQ5dkXBqswdmQZkJauyKECErkNlyuirJCyApPxEIeghNBiEUhBnXZlNlNoNZTXClY6OTw927t126hQedOMOq8krT319VH6Li6ZrFLUsA1IBPK6aV+6bvw1krWygkGwO+h803q647WQjfv0HypWOyjIqvVPWyrLLJOI9dlTOIKwzTiGLW3zHkPMqdxOv8OJxG9iqMyoc1hfmaC6+hvc90fHGwdMf1oa0ZAb8ib6nql+FsBjlnbucup10vy7KqB7nOu4Gw5rSf7NTC0E+IzMTe2YX0203TKTBT9aRquGUAY0WFtE/aU0hq2kfCQfIpYORkItCrnoniIjikXyLRB1mvuorFcLbI0ggFOP2hcahU9moycXaMzxzCJIHZo7kdtx+qkcAx17gMwKttZStfuoGrwcN1YbeQugODTtHSfMjkh1mt/kstDOHjcgp80O/iB+6qeHyFu5b9Wn6qepqsnr9wip/k5sqvRJCU7FM66nuEs2VEndotMpOjK+OcCOsg5brOXDVbdxFHdpusZxOPJK5vK/3Ss1T0Own2VMb2C4hEzoQ/VCphA+VKwURebAXT3DcKL9SrpguDN00TGPE5AZ5Eis0PCbnbhAtboMLbYaLk4sKoWeWTMDQJXIgLVzLHhK6G6MGrsihKC3QFxCV8PVAWK9EaL/wliOeINKlajCC/UKpcHkhrvMK70NeGmztjzQHXagm6sgJ8Dc03G4QscRoeSttUWkb7qo4mMhJKuUfwZTv2RPFFZaJ3VUyWe7QNFL49XB4sDfVRdLTX1IRsapGZSpjSz3DKNk/wxpadzpzuudpcDkgw83udN0SW4jnCryWy74PxfNFYF2Zvc6+6v8AgnGbJQNdeYO6yCJh7I37SW7EgjoUCM5ROnyOFizK/TPQMVa1w0XPeOY+6xzCON3xmzzcdVd8O4qbIBr9U1HKmecz8KeJ/sWGZjDzePJwP0ITd1OOU5HZzB+RTV1WDsU3dUrfYSofua8bOjd6kH6phUufzb6hwP2RTUoPGB0KrsiDOabldw+qNSTkHS3sR+SUmsdAfcXSkFLl1IHotEJKkxB3U+uqkfHuFE01k+e8BqjJRBcQSfCVjeNSXmd5rVOJaqzSsmqPieXdSUvJ7GsSGxUhhdFmNykqWlzFWKhp7ALeOPZl5Z9USlDT2CnsNqA02UPTA8knWRyDUcl0oQo4+XkOzSsOqwVypvDmMm4a7dctUEhk7KzNHFEIXZ0UuXCo7loFCUnmXXUKsOEJKJmQxxue4NaC5x2AFz7KFlm4UZ8EnmPspwPuPuEhgWCPggvI1wJ1Nxt2KWez4cwSspJu0MxWhp/54xfDIbt2DuY7FMOI8RBj0N7je6cV9KJGlVCuoJGaAkjpzHkj4tgsqoZywWG++t0eGoDbapq555gpo+a3NOpMRlVk1FTmV+RtruvudFPYZ/ZVMW5zLY/yi4+qgODpC+o05DdbVhVYA0BRvrozbe0zN63hGoh6PHb4XfooeepynLIHNPcfYra6gNeNVVsd4bZIDcAobocxczJDTM2dID8rh5FHpMVfEbg6dL/ZdjHDb4TdlyOn6KFEp2OhVKCe0PLlRyqmaRg/F97An0VijxQPGixdlQWm4Kn8Lx89Vbi0c7PhXtGmCsQsrgNyqzR4tmUlBiZ/oLNiLjRNRuubi6NV1T2jQJlDiF9wl5JgRot9y0thaDGyNHAgp5U417KLjpi435fdRuJAg7hZ7Ma6RkNeLMVu2wO6pwF06xaqzPte+VJUkVyspNsu1BWSdBAAFMU8V9kzooDsFccEwbYkLpYcdKzk583d0hXBsHuNlNS4GMuylMNorW0Uo6AWR2zMcSrZk+MYeYJM7fVcrdxPh4c06IVaYN46ejDciDIly1GDVw7PQ0NhGu8JOgxAWdFA2DjzzS6xQgyG5AJAuRqdAO5tyV74ZfR0xJiqGOlcAC54yjyZmFvqqUaVyT/Zyh5cXkjTdHbxfSkl9z2bG3Er7gOB5i2vqNCiHCYpvkOR3Qfm0/kszwOmqmnPEXMYDqSLsPbKdHK3txY72APbr2XEy4Xgl9krE82HxypMNiPD0ketszeZbrbzbuPqoGsocwv9lboOIcwyv9xv/wBotTRtf8Vg4H8Q0Pr/ANomLlyg/vQu42tmeVmGNtqPoq7XYVa9lp1fgYcNCqlimEvbcfMOy7OLkxfyI5MVkDwlMI5CtNwvExayyGVxhkvsrJh/EGgPumMy7fchaKSdGpft+m6JJWXVRpsazc04GJpJya0G8dj/ABFjXBUfHMLabnmrSazumdc/MFuGRopxa9GdSAtNiubJbUKcxaIHkPOyr7mkGy6EWpI0pv0yew/EiLKw0WJX3VHp32KnKCZBnGgU4l0parupeCXRVijlT92JBo3QbA9XZN1NaGN3VMxvErnTddX4oXaKMZEXuA5kqXYxDG1tidLSFxUnDSZVZ8MwKzBogr8MsCbJ7DjE+VlpaAwCEE3WhYVALBZ9w2/4rd1oeHusAnXrRz8D7bJuEAJbMo4VNkqKrRZGxjjbbtK5IYrUaFcoZZhAKEFIB6kMOoc/xHZcSj0GDFLPNQiIWJ2S0cZ5KWFIBsgfEAiJUex43Fhx41H+YyMZIVy4X4PZkbNM3MXatadgORI5k7qusYDYdSB7m35rVS0NsBsLD20C5/OyyjFRj8iH1TkSxpQi6v2RszQfh5DTt7KuYtgkl88dnD+HY+nVWiaPVVPiPHXNf4UehbYk9xYgLl4cc5SpHGxQlllUQ2H4e4i7mkHp5KVgiaNWyOY7nmboiRV12NnZfLILlvQ/iHobpYYsw2DwCD1FwrnG2BcpJ0xpXROtcZHd2H8uSrdfTPFyB3VufhMEmoGX/K8j6KJxShhiYT4znHk299VqDa0X2TM+ximZKCDbMPdVyKmc025Kb4goJGv8Q3AOx/LzSNLVjLZ415HqvQYpOOPW0Dng7u0Noq8sNrqXo8TBVcq4Te6QjmLDujvFGSAyUsbpl+ilulXBVWkxi1lP0leHNzbjskpwcDceshlXUhJ2ULWUFtVajOXmzWkX62CeUXB75xfMwW0N73HosrkLH+pl+G9lAbFYqYoGe3kpmTABDUeHK0PDSL2Nrgi60rBsKpJILMjaY3Czmkag9+h7reXkpJOtBMvEnCCm/TM0Fc1osB6n8k0nrbpbiPCTS1D4SbgG7T/E12rT7aeYKi8ytbVoUUUhXMpjhuHNICVBi5KsOB/A4I2KFyKnOkaRRtGUBMMYi003RKfEBbdOorPIuuvBUcPO3LSG/DuD2NyFb4oLBI4dCAns0gAUk7Lw41CNEbVVOVJtrUyxOo1RabULIcNXVF0KSqQgUKZjzY1bKWmEcYHO2vnzUJhdGZJWtHdx/wArAXE+w+qsFS9ciLs9x9Hxq5SG0slkzmlR8QfZzehTaQrTPQSYpS1BEkZ/nZ/zC1h84cLjnf0PQrJKWO72f52f8wtIfIY3n+EnX30K5H1DTied+qbnEfCbMD1G/mOayiurfGe+TmXH7rS3zhrw7lcNeOx1a5ZNPEYamWJ24e773BVcDbf5MfTmoz38lw4NxbeB2mY3bfbN+Jva+/orFU0LTu1ZzDJqHNNiCD5EK9f3hLqJ8wbmfEWF7RuQ1zXOt5gFb5WB9lKPyX9R4/V+WPr5FKPDIS4hxcD2JHsksRwCFrs5c5jALlziLeZKRd/aXh7Y/FDrvtcMDTnJ6dFF8PxS4zP+01Iy0sR/dw3+F7hsP5rcz6IMePNJyyaS/wA0cV5N6JGXCxVwlrG/u3khlxr8I+GT1INlSMf4WfTP8N1jdocCPsehW4jRvygAaADlbayr2McLsnkBcXDNzB1B20/RXh5Xjf8A1HONm6Sp+jF44Q4JjVYcQeqsONYO6lqXwu1ANwRzB2ICKymJXcjk1aOo8EeRFMr9BRXeGHnt5qxsw97CHRgk7PaNiOo6FFOGgnof6KvXDtM2aPTSVvzA8+jh2KV5WaUV2StfIlm+n+Bdl6GWHRsc0aaHSxHuD3UqyI0xEgGaPYi/y32v/Lf2RaiiyE3ba++l2nzA2PdPsMmuC02c06EHX07hcGcr38Ae1FN4rZ/8gzNJs+zvLQC30+qe8J4wY5L3+F+jhy7HzUpiWAAG3zRHY/ijJ6Hp2Kr7sMdTSFp1Gha7kWnY9v1XUwZI5YeNnZ4+XHmx+J/gff2lx5jBINyHs8wCHD/k5UkRq1cXVOZkDd9Hu9SWtI92qCoqPO6wTPHTUFE83mh0m1+AlFT/ABXPJTLLBOoMGNtkzq4SxdXDjo5XIzJDynqTcaq3YQDYKlYLHmk1WiYbTWCbekc/HU5WPBWhoTSrxgIa+LRV6qaboTmkOKDHElVmKk6WTRQULSpKF+indG/Gx1UPXJAglcp5ETxMpXCFMT+0S8o4cv8AqlexgHsHJzOdD7qV4VosuETyc5ZW/wC2NzGge5coqTY+S5ON3Z7b6M7jN/v/AGI7EDdgPQg/VIOKcyNvGR5pjA+4H9dkQ7Uh7hAvURN6yR/82rTauAOBB7rMsGF6qH/9GfQ3/JalI64Duq5HPf3I859U/XH+BASR3uDfPGD/AKmfiHmL3CpfG9JZ8VQPxDI4/wAzOfq0j2V9xQZXMlHWx78x9LhV3iihDqaZn8AErPIa2/2ud7Jbiz6ZV/IW486dlObUFrgeTlYsKr3QuzNsQ4Wc07EdFU4jmivzb/6P5Kehf+6aV3ZRTVM9HCssWpbTLE/+zihqC2ZrZG57OLGus3Xe/T0V5w6lbExsbGhjWABrRsB0UPwhMHU7APwAg+dyrBZcLNlySfWTdI8llxLHklFL5CzuvouibmcDyCMWJRgtoEs18GDPOOaFs1fHG9/hN8P/ABcheLk7ZQeyVo+EKP5PFfUPG1rsJ7BjhlI+qm+McIbNG4kasBPpf4voq9wPiURc+jqmBzgRkfluT0BduDzB0IK9FwMqcOtbQ1OM54LjJ6+F/UsdbwrTPjDW00URNh4gJZICdi1w2d1a67T3VMnp5qGoDXEB7dWvHyyM2uB0OxbyPorlU1TsngTfvYZTljlJs8g//XJbXN0eOY16phW4K6eN9G+S9RTNEsLyP8SJ4PhucR8pNix7eoDgtf7s21lql8fsC43IfFmoz3GXv5JXCMRjqo72AcPmZ0PbqESq4c/HEcjx7HsQs+wPF3xvbKzQjlyI/E09lrdDUiRjXt2e0OF+h5Lj8jj+KVr0xrmYPA1KH6X6K9RzXu14sRo4dD/EOyjOMqDLCx/8Li2/8rtR7EfVTmM01j47NC35h1G3qm+OuE1A4jYObcdLnL+aDx3WVA8E+uSMl+TNsYeSyN38N2++qkuFKcEqBdVfu5I3akEWPcGym+Ep/iAXpMS+4x9Xio5LXyaFBhgI2UJjuCXGyueFx3aEOJUAIXUjo8xlh2VGW4dBkkV7w+pGUKCr8PDXXSlM8gIGbOomuJxWvZPVMoIURLFcofFK5r0hLN2OtDEkEbAnUcSQdOFza0KlOwnUfNhXJuytXLdsr0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sidoxia.files.wordpress.com/2010/01/information-over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9280"/>
          </a:xfrm>
          <a:prstGeom prst="rect">
            <a:avLst/>
          </a:prstGeom>
          <a:noFill/>
        </p:spPr>
      </p:pic>
      <p:pic>
        <p:nvPicPr>
          <p:cNvPr id="115715" name="Picture 3" descr="C:\Users\Sarlej\Downloads\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144000" cy="980728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539552" y="5903893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/>
              <a:t>Máš priveľa informácii, aby si bol schopný spraviť rozhodnutie, alebo zostal informovaný o danej téme</a:t>
            </a:r>
          </a:p>
        </p:txBody>
      </p:sp>
      <p:sp>
        <p:nvSpPr>
          <p:cNvPr id="3" name="Obdĺžnik 2"/>
          <p:cNvSpPr/>
          <p:nvPr/>
        </p:nvSpPr>
        <p:spPr>
          <a:xfrm>
            <a:off x="0" y="260648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solidFill>
                  <a:srgbClr val="FF0000"/>
                </a:solidFill>
              </a:rPr>
              <a:t>Diagnóza: preťažení informáciami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3212976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Tvoj "plazí mozog" vysiela paniku ako keby si bol/a práve napádaný/á</a:t>
            </a:r>
          </a:p>
          <a:p>
            <a:endParaRPr lang="sk-SK" sz="2800" b="1" dirty="0" smtClean="0"/>
          </a:p>
          <a:p>
            <a:r>
              <a:rPr lang="sk-SK" sz="2800" b="1" dirty="0" smtClean="0"/>
              <a:t>Prepne sa na pohotovostný režim</a:t>
            </a:r>
          </a:p>
          <a:p>
            <a:endParaRPr lang="sk-SK" sz="2800" b="1" dirty="0" smtClean="0"/>
          </a:p>
          <a:p>
            <a:r>
              <a:rPr lang="sk-SK" sz="2800" b="1" dirty="0" smtClean="0"/>
              <a:t>Neschopnosť premýšľať = odkladáme = </a:t>
            </a:r>
            <a:r>
              <a:rPr lang="sk-SK" sz="2800" b="1" dirty="0" err="1" smtClean="0"/>
              <a:t>prokras</a:t>
            </a:r>
            <a:r>
              <a:rPr lang="sk-SK" sz="2800" b="1" dirty="0" smtClean="0"/>
              <a:t>...</a:t>
            </a:r>
          </a:p>
        </p:txBody>
      </p:sp>
      <p:sp>
        <p:nvSpPr>
          <p:cNvPr id="3" name="Obdĺžnik 2"/>
          <p:cNvSpPr/>
          <p:nvPr/>
        </p:nvSpPr>
        <p:spPr>
          <a:xfrm>
            <a:off x="827584" y="836712"/>
            <a:ext cx="7488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4800" b="1" dirty="0" smtClean="0"/>
              <a:t>Priveľa informácii, priveľa rozhodnutí, priveľa dát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13882"/>
            <a:ext cx="8640960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encrypted-tbn2.gstatic.com/images?q=tbn:ANd9GcT_4IdSbDOCsx-7RdtWy1sg8jIApK6PqVJHrLNDgT_d1EHIltJ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80"/>
            <a:ext cx="9144000" cy="6887980"/>
          </a:xfrm>
          <a:prstGeom prst="rect">
            <a:avLst/>
          </a:prstGeom>
          <a:noFill/>
        </p:spPr>
      </p:pic>
      <p:pic>
        <p:nvPicPr>
          <p:cNvPr id="1030" name="Picture 6" descr="C:\Users\Sarlej\Downloads\prevziať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591050" cy="510540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0" y="530120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47 techník pre okamžité sústredenie, zľahčenie učenia a zvýšenie osobnej produktivity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3437"/>
            <a:ext cx="9144000" cy="55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6" name="Picture 2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40768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0" y="332656"/>
            <a:ext cx="914400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Viac informácii, než dokážeme spracovať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nativevml.com/native/action/media/downloadFile?media_fileid=565&amp;a=187&amp;s=1126x7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" y="0"/>
            <a:ext cx="9138060" cy="6858000"/>
          </a:xfrm>
          <a:prstGeom prst="rect">
            <a:avLst/>
          </a:prstGeom>
          <a:noFill/>
        </p:spPr>
      </p:pic>
      <p:pic>
        <p:nvPicPr>
          <p:cNvPr id="112643" name="Picture 3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9120"/>
            <a:ext cx="9144000" cy="1275606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0" y="4797152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solidFill>
                  <a:schemeClr val="bg1"/>
                </a:solidFill>
              </a:rPr>
              <a:t>Bombardovaní nevyžiadanými informáciami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827584" y="836712"/>
            <a:ext cx="74888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smtClean="0"/>
              <a:t>Rýchlosť vzniku nových informácii rastie</a:t>
            </a:r>
          </a:p>
        </p:txBody>
      </p:sp>
      <p:sp>
        <p:nvSpPr>
          <p:cNvPr id="4" name="Obdĺžnik 2"/>
          <p:cNvSpPr/>
          <p:nvPr/>
        </p:nvSpPr>
        <p:spPr>
          <a:xfrm>
            <a:off x="827584" y="2852936"/>
            <a:ext cx="1800200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2000" b="1" dirty="0" smtClean="0"/>
              <a:t>1 vydavateľstvo – </a:t>
            </a:r>
            <a:r>
              <a:rPr lang="sk-SK" sz="2000" b="1" dirty="0" err="1" smtClean="0"/>
              <a:t>Reuters</a:t>
            </a:r>
            <a:r>
              <a:rPr lang="sk-SK" sz="2000" b="1" dirty="0" smtClean="0"/>
              <a:t> – vyprodukovalo v roku 2007 cca 27 000 strán obsahu. Za sekundu. </a:t>
            </a:r>
          </a:p>
          <a:p>
            <a:r>
              <a:rPr lang="sk-SK" sz="1600" b="1" dirty="0" smtClean="0"/>
              <a:t>Zdroj: </a:t>
            </a:r>
            <a:r>
              <a:rPr lang="sk-SK" sz="1600" b="1" dirty="0" err="1" smtClean="0"/>
              <a:t>Schefren</a:t>
            </a:r>
            <a:r>
              <a:rPr lang="sk-SK" sz="1600" b="1" dirty="0" smtClean="0"/>
              <a:t>, </a:t>
            </a:r>
            <a:r>
              <a:rPr lang="sk-SK" sz="1600" b="1" dirty="0" err="1" smtClean="0"/>
              <a:t>Attention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Age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Doctrine</a:t>
            </a:r>
            <a:endParaRPr lang="sk-SK" sz="1600" b="1" dirty="0" smtClean="0"/>
          </a:p>
        </p:txBody>
      </p:sp>
      <p:pic>
        <p:nvPicPr>
          <p:cNvPr id="111618" name="Picture 2" descr="http://upload.wikimedia.org/wikipedia/en/e/eb/Thomson_Reuters_Building_Canary_Whar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780928"/>
            <a:ext cx="5760639" cy="3500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ron-del.net/ba/1900_podhrad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0"/>
            <a:ext cx="9143999" cy="6858000"/>
          </a:xfrm>
          <a:prstGeom prst="rect">
            <a:avLst/>
          </a:prstGeom>
          <a:noFill/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3877072" y="0"/>
            <a:ext cx="526692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 1 týždeň získame viac informácii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5724128" y="3933057"/>
            <a:ext cx="3981128" cy="1872208"/>
          </a:xfrm>
          <a:prstGeom prst="rect">
            <a:avLst/>
          </a:prstGeom>
        </p:spPr>
        <p:txBody>
          <a:bodyPr/>
          <a:lstStyle/>
          <a:p>
            <a:r>
              <a:rPr lang="sk-SK" sz="4000" b="1" dirty="0" smtClean="0"/>
              <a:t>Ako človek na začiatku minulého storočia za celý život</a:t>
            </a:r>
          </a:p>
        </p:txBody>
      </p:sp>
    </p:spTree>
    <p:extLst>
      <p:ext uri="{BB962C8B-B14F-4D97-AF65-F5344CB8AC3E}">
        <p14:creationId xmlns="" xmlns:p14="http://schemas.microsoft.com/office/powerpoint/2010/main" val="19582108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827584" y="836712"/>
            <a:ext cx="74888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smtClean="0">
                <a:solidFill>
                  <a:srgbClr val="C00000"/>
                </a:solidFill>
              </a:rPr>
              <a:t>Hodnota, ktorú prikladáme </a:t>
            </a:r>
            <a:r>
              <a:rPr lang="sk-SK" sz="5400" b="1" dirty="0" err="1" smtClean="0">
                <a:solidFill>
                  <a:srgbClr val="C00000"/>
                </a:solidFill>
              </a:rPr>
              <a:t>informáciam</a:t>
            </a:r>
            <a:r>
              <a:rPr lang="sk-SK" sz="5400" b="1" dirty="0" smtClean="0">
                <a:solidFill>
                  <a:srgbClr val="C00000"/>
                </a:solidFill>
              </a:rPr>
              <a:t>, klesá</a:t>
            </a:r>
          </a:p>
        </p:txBody>
      </p:sp>
      <p:pic>
        <p:nvPicPr>
          <p:cNvPr id="110594" name="Picture 2" descr="http://www.intergen.co.nz/Global/Images/BlogImages/Information%20Growth%20vs%20Valu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780928"/>
            <a:ext cx="5760640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827584" y="836712"/>
            <a:ext cx="74888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smtClean="0">
                <a:solidFill>
                  <a:srgbClr val="C00000"/>
                </a:solidFill>
              </a:rPr>
              <a:t>Množstvo protikladov vzrastá</a:t>
            </a:r>
          </a:p>
        </p:txBody>
      </p:sp>
      <p:sp>
        <p:nvSpPr>
          <p:cNvPr id="4" name="Obdĺžnik 2"/>
          <p:cNvSpPr/>
          <p:nvPr/>
        </p:nvSpPr>
        <p:spPr>
          <a:xfrm>
            <a:off x="899592" y="2636912"/>
            <a:ext cx="748883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3000" b="1" dirty="0" smtClean="0">
                <a:solidFill>
                  <a:srgbClr val="00B050"/>
                </a:solidFill>
              </a:rPr>
              <a:t>Ak chudnem, je správne, aby som...</a:t>
            </a:r>
            <a:r>
              <a:rPr lang="sk-SK" sz="3000" b="1" dirty="0" smtClean="0"/>
              <a:t/>
            </a:r>
            <a:br>
              <a:rPr lang="sk-SK" sz="3000" b="1" dirty="0" smtClean="0"/>
            </a:br>
            <a:r>
              <a:rPr lang="sk-SK" sz="2000" dirty="0" smtClean="0"/>
              <a:t>Nízkotučné jedlá</a:t>
            </a:r>
          </a:p>
          <a:p>
            <a:r>
              <a:rPr lang="sk-SK" sz="2000" dirty="0" err="1" smtClean="0"/>
              <a:t>Nízkosacharidové</a:t>
            </a:r>
            <a:r>
              <a:rPr lang="sk-SK" sz="2000" dirty="0" smtClean="0"/>
              <a:t> jedlá</a:t>
            </a:r>
          </a:p>
          <a:p>
            <a:r>
              <a:rPr lang="sk-SK" sz="2000" dirty="0" err="1" smtClean="0"/>
              <a:t>Nízkosacharidové</a:t>
            </a:r>
            <a:r>
              <a:rPr lang="sk-SK" sz="2000" dirty="0" smtClean="0"/>
              <a:t> raňajky</a:t>
            </a:r>
          </a:p>
          <a:p>
            <a:r>
              <a:rPr lang="sk-SK" sz="2000" dirty="0" smtClean="0"/>
              <a:t>Raňajky s pomalými sacharidmi</a:t>
            </a:r>
          </a:p>
          <a:p>
            <a:r>
              <a:rPr lang="sk-SK" sz="2000" dirty="0" smtClean="0"/>
              <a:t>Žiadne raňajky</a:t>
            </a:r>
          </a:p>
          <a:p>
            <a:r>
              <a:rPr lang="sk-SK" sz="2000" dirty="0" smtClean="0"/>
              <a:t>Žiadne večere</a:t>
            </a:r>
          </a:p>
          <a:p>
            <a:r>
              <a:rPr lang="sk-SK" sz="2000" dirty="0" smtClean="0"/>
              <a:t>Aké mám jesť doplnky výživy?</a:t>
            </a:r>
          </a:p>
          <a:p>
            <a:r>
              <a:rPr lang="sk-SK" sz="2000" dirty="0" smtClean="0"/>
              <a:t>Mám cvičiť silový tréning, </a:t>
            </a:r>
            <a:r>
              <a:rPr lang="sk-SK" sz="2000" dirty="0" err="1" smtClean="0"/>
              <a:t>kardio</a:t>
            </a:r>
            <a:r>
              <a:rPr lang="sk-SK" sz="2000" dirty="0" smtClean="0"/>
              <a:t>, vysoko intervalový tréning?</a:t>
            </a:r>
          </a:p>
          <a:p>
            <a:r>
              <a:rPr lang="sk-SK" sz="2000" b="1" dirty="0" smtClean="0"/>
              <a:t>Aby som schudol zo zadku? Z pásu? </a:t>
            </a:r>
          </a:p>
          <a:p>
            <a:endParaRPr lang="sk-SK" sz="3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britannica.com/blogs/wp-content/uploads/2009/08/internet-world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5523"/>
          </a:xfrm>
          <a:prstGeom prst="rect">
            <a:avLst/>
          </a:prstGeom>
          <a:noFill/>
        </p:spPr>
      </p:pic>
      <p:pic>
        <p:nvPicPr>
          <p:cNvPr id="108547" name="Picture 3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18516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539552" y="1052736"/>
            <a:ext cx="80648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solidFill>
                  <a:schemeClr val="bg2"/>
                </a:solidFill>
              </a:rPr>
              <a:t>Máš pocit, že žijeme v </a:t>
            </a:r>
            <a:r>
              <a:rPr lang="sk-SK" sz="5400" b="1" dirty="0" smtClean="0">
                <a:solidFill>
                  <a:srgbClr val="FF0000"/>
                </a:solidFill>
              </a:rPr>
              <a:t>informačnej</a:t>
            </a:r>
            <a:r>
              <a:rPr lang="sk-SK" sz="5400" b="1" dirty="0" smtClean="0">
                <a:solidFill>
                  <a:schemeClr val="bg2"/>
                </a:solidFill>
              </a:rPr>
              <a:t> dobe?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3573016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Vysoká škola niečo znamenala</a:t>
            </a:r>
          </a:p>
          <a:p>
            <a:r>
              <a:rPr lang="sk-SK" sz="2800" dirty="0" smtClean="0"/>
              <a:t>Informácie neboli dostupné behom niekoľkých sekúnd</a:t>
            </a:r>
          </a:p>
          <a:p>
            <a:r>
              <a:rPr lang="sk-SK" sz="2800" dirty="0" smtClean="0"/>
              <a:t>Kedy boli informácie konkurenčnou výhodou</a:t>
            </a:r>
          </a:p>
          <a:p>
            <a:r>
              <a:rPr lang="sk-SK" sz="2800" dirty="0" smtClean="0"/>
              <a:t>Kedy ste mohli informáciami vytvoriť bohatstvo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827584" y="836712"/>
            <a:ext cx="7488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4800" dirty="0" smtClean="0"/>
              <a:t>Informačná doba bola vtedy, keď mali informácie hodnotu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99792" y="3573016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presýteniu</a:t>
            </a:r>
            <a:endParaRPr lang="sk-SK" sz="2800" b="1" dirty="0" smtClean="0"/>
          </a:p>
        </p:txBody>
      </p:sp>
      <p:pic>
        <p:nvPicPr>
          <p:cNvPr id="106498" name="Picture 2" descr="http://chrisreimersblog.files.wordpress.com/2010/10/hungr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4680520" cy="3141800"/>
          </a:xfrm>
          <a:prstGeom prst="rect">
            <a:avLst/>
          </a:prstGeom>
          <a:noFill/>
        </p:spPr>
      </p:pic>
      <p:pic>
        <p:nvPicPr>
          <p:cNvPr id="106500" name="Picture 4" descr="https://encrypted-tbn3.gstatic.com/images?q=tbn:ANd9GcR4u0RUBFbuGtE8beP9ODOWtgYxqY48_moQhQBTloach2gzrM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24744"/>
            <a:ext cx="2381250" cy="1914525"/>
          </a:xfrm>
          <a:prstGeom prst="rect">
            <a:avLst/>
          </a:prstGeom>
          <a:noFill/>
        </p:spPr>
      </p:pic>
      <p:pic>
        <p:nvPicPr>
          <p:cNvPr id="106502" name="Picture 6" descr="http://i221.photobucket.com/albums/dd45/Mommywheeler/fat-m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140968"/>
            <a:ext cx="4211960" cy="3334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C:\Users\Sarlej\Downloads\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15416"/>
            <a:ext cx="9243291" cy="7488832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2699792" y="4429132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Je to o tom, čomu venuješ svoju </a:t>
            </a:r>
            <a:r>
              <a:rPr lang="pl-PL" sz="2800" b="1" dirty="0" smtClean="0">
                <a:solidFill>
                  <a:srgbClr val="FF0000"/>
                </a:solidFill>
              </a:rPr>
              <a:t>pozornosť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smtClean="0">
                <a:latin typeface="+mj-lt"/>
              </a:rPr>
              <a:t>Doba </a:t>
            </a:r>
            <a:r>
              <a:rPr lang="sk-SK" sz="5400" b="1" dirty="0" smtClean="0">
                <a:solidFill>
                  <a:srgbClr val="FF0000"/>
                </a:solidFill>
                <a:latin typeface="+mj-lt"/>
              </a:rPr>
              <a:t>pozor</a:t>
            </a:r>
            <a:r>
              <a:rPr lang="sk-SK" sz="5400" b="1" dirty="0" smtClean="0">
                <a:latin typeface="+mj-lt"/>
              </a:rPr>
              <a:t>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encrypted-tbn2.gstatic.com/images?q=tbn:ANd9GcT_4IdSbDOCsx-7RdtWy1sg8jIApK6PqVJHrLNDgT_d1EHIltJ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80"/>
            <a:ext cx="9144000" cy="688798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0" y="332656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Čo budeme robiť najbližšie týždne</a:t>
            </a:r>
          </a:p>
          <a:p>
            <a:pPr algn="ctr"/>
            <a:endParaRPr lang="sk-SK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sk-SK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k-SK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– 47 Techník efektívneho sústredenia</a:t>
            </a:r>
          </a:p>
          <a:p>
            <a:pPr algn="ctr"/>
            <a:endParaRPr lang="sk-SK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k-SK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– Pondelok – Ako pochopiť nepochopiteľné</a:t>
            </a:r>
          </a:p>
          <a:p>
            <a:pPr algn="ctr"/>
            <a:endParaRPr lang="sk-SK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k-SK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– Streda – Okamžitá pamäť</a:t>
            </a:r>
          </a:p>
          <a:p>
            <a:pPr algn="ctr"/>
            <a:endParaRPr lang="sk-SK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sk-SK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– Piatok – </a:t>
            </a:r>
            <a:r>
              <a:rPr lang="sk-SK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Hackneš</a:t>
            </a:r>
            <a:r>
              <a:rPr lang="sk-SK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učenie pomocou technológie</a:t>
            </a:r>
            <a:endParaRPr lang="sk-SK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innovativelyorganized.com/wp-content/uploads/2012/09/multitasking_round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573611" cy="6891330"/>
          </a:xfrm>
          <a:prstGeom prst="rect">
            <a:avLst/>
          </a:prstGeom>
          <a:noFill/>
        </p:spPr>
      </p:pic>
      <p:pic>
        <p:nvPicPr>
          <p:cNvPr id="104451" name="Picture 3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937104" cy="1419622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0" y="188640"/>
            <a:ext cx="9468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dirty="0" smtClean="0">
                <a:solidFill>
                  <a:schemeClr val="bg2"/>
                </a:solidFill>
                <a:latin typeface="+mj-lt"/>
              </a:rPr>
              <a:t>Doba rozdrobenej </a:t>
            </a:r>
            <a:r>
              <a:rPr lang="sk-SK" sz="5400" dirty="0" smtClean="0">
                <a:solidFill>
                  <a:srgbClr val="FF0000"/>
                </a:solidFill>
                <a:latin typeface="+mj-lt"/>
              </a:rPr>
              <a:t>pozor</a:t>
            </a:r>
            <a:r>
              <a:rPr lang="sk-SK" sz="5400" dirty="0" smtClean="0">
                <a:solidFill>
                  <a:schemeClr val="bg2"/>
                </a:solidFill>
                <a:latin typeface="+mj-lt"/>
              </a:rPr>
              <a:t>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99792" y="4429132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Ako to však funguje tebe?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/>
              <a:t>Máme všetko know-how na dosah prstov.</a:t>
            </a:r>
          </a:p>
          <a:p>
            <a:pPr algn="ctr"/>
            <a:r>
              <a:rPr lang="pl-PL" sz="5400" b="1" dirty="0" smtClean="0"/>
              <a:t>Nirvána!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51720" y="2996952"/>
            <a:ext cx="4680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Nikto nás nikdy nenaučil, ako </a:t>
            </a:r>
            <a:r>
              <a:rPr lang="sk-SK" sz="2800" dirty="0" err="1" smtClean="0"/>
              <a:t>menežovať</a:t>
            </a:r>
            <a:r>
              <a:rPr lang="sk-SK" sz="2800" dirty="0" smtClean="0"/>
              <a:t> naše obrovské množstvo informácii</a:t>
            </a:r>
          </a:p>
          <a:p>
            <a:r>
              <a:rPr lang="sk-SK" sz="2800" b="1" dirty="0" smtClean="0"/>
              <a:t>  Filtrovať</a:t>
            </a:r>
          </a:p>
          <a:p>
            <a:r>
              <a:rPr lang="sk-SK" sz="2800" b="1" dirty="0" smtClean="0"/>
              <a:t>  Redukovať</a:t>
            </a:r>
          </a:p>
          <a:p>
            <a:r>
              <a:rPr lang="sk-SK" sz="2800" b="1" dirty="0" smtClean="0"/>
              <a:t>  Používať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dirty="0" smtClean="0"/>
              <a:t>Problém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http://upload.wikimedia.org/wikipedia/commons/d/db/St_georges_church_graveyard_Carrington_Greater_Manche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1381" name="Picture 5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3159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3010793"/>
            <a:ext cx="54006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chemeClr val="bg2"/>
                </a:solidFill>
              </a:rPr>
              <a:t>1300 manažérov a riaditeľov</a:t>
            </a:r>
          </a:p>
          <a:p>
            <a:r>
              <a:rPr lang="sk-SK" sz="2400" dirty="0" smtClean="0">
                <a:solidFill>
                  <a:schemeClr val="bg2"/>
                </a:solidFill>
              </a:rPr>
              <a:t>2/3 manažérov</a:t>
            </a:r>
          </a:p>
          <a:p>
            <a:pPr lvl="1"/>
            <a:r>
              <a:rPr lang="sk-SK" sz="2400" b="1" dirty="0" smtClean="0">
                <a:solidFill>
                  <a:schemeClr val="bg2"/>
                </a:solidFill>
              </a:rPr>
              <a:t>  </a:t>
            </a:r>
            <a:r>
              <a:rPr lang="sk-SK" sz="2400" dirty="0" smtClean="0">
                <a:solidFill>
                  <a:schemeClr val="bg2"/>
                </a:solidFill>
              </a:rPr>
              <a:t>Zvýšená úroveň stresu</a:t>
            </a:r>
          </a:p>
          <a:p>
            <a:pPr lvl="1"/>
            <a:r>
              <a:rPr lang="sk-SK" sz="2400" dirty="0" smtClean="0">
                <a:solidFill>
                  <a:schemeClr val="bg2"/>
                </a:solidFill>
              </a:rPr>
              <a:t>  Menej spokojní so svojou prácou</a:t>
            </a:r>
          </a:p>
          <a:p>
            <a:pPr lvl="1"/>
            <a:r>
              <a:rPr lang="sk-SK" sz="2400" dirty="0" smtClean="0">
                <a:solidFill>
                  <a:schemeClr val="bg2"/>
                </a:solidFill>
              </a:rPr>
              <a:t>  Narušené vzťahy</a:t>
            </a:r>
          </a:p>
          <a:p>
            <a:r>
              <a:rPr lang="sk-SK" sz="2400" dirty="0" smtClean="0">
                <a:solidFill>
                  <a:schemeClr val="bg2"/>
                </a:solidFill>
              </a:rPr>
              <a:t>40% manažérov</a:t>
            </a:r>
          </a:p>
          <a:p>
            <a:r>
              <a:rPr lang="sk-SK" sz="2400" b="1" dirty="0" smtClean="0">
                <a:solidFill>
                  <a:schemeClr val="bg2"/>
                </a:solidFill>
              </a:rPr>
              <a:t>         </a:t>
            </a:r>
            <a:r>
              <a:rPr lang="sk-SK" sz="2400" dirty="0" smtClean="0">
                <a:solidFill>
                  <a:schemeClr val="bg2"/>
                </a:solidFill>
              </a:rPr>
              <a:t>Dôležité rozhodnutia sa odkladajú kvôli informačnému pretlaku</a:t>
            </a:r>
          </a:p>
          <a:p>
            <a:r>
              <a:rPr lang="sk-SK" sz="2400" b="1" dirty="0" smtClean="0">
                <a:solidFill>
                  <a:schemeClr val="bg2"/>
                </a:solidFill>
              </a:rPr>
              <a:t>2/3 manažérov tvrdilo, že chcú ešte viac informácii</a:t>
            </a:r>
          </a:p>
        </p:txBody>
      </p:sp>
      <p:sp>
        <p:nvSpPr>
          <p:cNvPr id="3" name="Obdĺžnik 2"/>
          <p:cNvSpPr/>
          <p:nvPr/>
        </p:nvSpPr>
        <p:spPr>
          <a:xfrm>
            <a:off x="899592" y="188640"/>
            <a:ext cx="75608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solidFill>
                  <a:schemeClr val="bg2"/>
                </a:solidFill>
                <a:latin typeface="Baskerville Old Face" pitchFamily="18" charset="0"/>
              </a:rPr>
              <a:t>Informácie kopú naše hroby</a:t>
            </a:r>
          </a:p>
        </p:txBody>
      </p:sp>
      <p:sp>
        <p:nvSpPr>
          <p:cNvPr id="4" name="Obdélník 3"/>
          <p:cNvSpPr/>
          <p:nvPr/>
        </p:nvSpPr>
        <p:spPr>
          <a:xfrm>
            <a:off x="6300192" y="5165229"/>
            <a:ext cx="25922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800" dirty="0" smtClean="0">
              <a:solidFill>
                <a:schemeClr val="bg2"/>
              </a:solidFill>
            </a:endParaRPr>
          </a:p>
          <a:p>
            <a:endParaRPr lang="sk-SK" sz="2800" dirty="0" smtClean="0">
              <a:solidFill>
                <a:schemeClr val="bg2"/>
              </a:solidFill>
            </a:endParaRPr>
          </a:p>
          <a:p>
            <a:endParaRPr lang="sk-SK" sz="2800" dirty="0" smtClean="0">
              <a:solidFill>
                <a:schemeClr val="bg2"/>
              </a:solidFill>
            </a:endParaRPr>
          </a:p>
          <a:p>
            <a:r>
              <a:rPr lang="sk-SK" sz="2000" dirty="0" err="1" smtClean="0">
                <a:solidFill>
                  <a:schemeClr val="bg2"/>
                </a:solidFill>
              </a:rPr>
              <a:t>Reuters</a:t>
            </a:r>
            <a:r>
              <a:rPr lang="sk-SK" sz="2000" dirty="0" smtClean="0">
                <a:solidFill>
                  <a:schemeClr val="bg2"/>
                </a:solidFill>
              </a:rPr>
              <a:t>, </a:t>
            </a:r>
            <a:r>
              <a:rPr lang="sk-SK" sz="2000" b="1" dirty="0" smtClean="0">
                <a:solidFill>
                  <a:schemeClr val="bg2"/>
                </a:solidFill>
              </a:rPr>
              <a:t>1996</a:t>
            </a:r>
          </a:p>
        </p:txBody>
      </p:sp>
      <p:sp>
        <p:nvSpPr>
          <p:cNvPr id="101378" name="AutoShape 2" descr="data:image/jpeg;base64,/9j/4AAQSkZJRgABAQAAAQABAAD/2wCEAAkGBxQTEhUUExQWFhUXGBgYFxgYGBwVGhgXFxcYGhsZGBscHCggGh0lHRgYIjEhJSkrLi4uGh8zODMtNygtLisBCgoKDg0OGhAQGzQkHyQsLCwsLCwsLCwsLCwsLCwsLCwsLCwsLCwsLCwsLCwsLCwsLCwsLCwsLCwsLCwsLCwsLP/AABEIALcBEwMBIgACEQEDEQH/xAAcAAABBQEBAQAAAAAAAAAAAAAEAAIDBQYBBwj/xAA+EAABAgQDBgQEBAUDBAMAAAABAhEAAyExBBJBBSJRYXGRgaGx8AYTMsFC0eHxFCNSYnKCkqIHFTPSQ4Oy/8QAGAEBAQEBAQAAAAAAAAAAAAAAAQACAwT/xAAfEQEBAQEAAwEBAQEBAAAAAAAAARECEiExQVEDYRP/2gAMAwEAAhEDEQA/APL8fKyVFQaEizioI4RPLm0GivXUfeHYtBqFWNjYftEcgZpeoUBQjka9PfKOjKCaWzDgoK6P+/nCIaUAdWA7/kTEuJTmS4qQNbtx9OxhSTnEtHAgnpp5qbwgSeVLLK0p5gCCUJvrx6cOpY94kWwpzbqW9Lf7RCSiols7Gv29I0DFIZKS3Mfl3pDpYdRINkuOlj6Dyh+OlFmodQ3LWvEkCI0TGlk/5Br2A/8AV/GJFOknKCKCg7ih7vHAd0qF1KAFf7R+UE4gZUFm4/7GvyceYiGXLIKA1AAR0qCa3qX8BwgqgzZ+GAAN2Dk2FaND5KyWbVzpYVuS1GESYeUcgSX6cfYeC/4U5QSG5O7JAJoL6ecHlPhs/U2FmgaNSwr5xZhDiKLDuXIBOnMkUp+fOLfATGASS5q58I3z0xY6uVEKpUGIWFJzCtPMw1O9HSMgFS4iVLixVKiJUqEACiGFEHKlxGZcSBFENKIMMuGqlwEGYGxKOXj+UFzpJFYBcmhp4wUwFOFKn7GBFTKV/DQ+H5xYzkPqz/raA58rKof3UPgWf3zjnW4HSGUeJA8v3ggS2iAoJUk8X82PpBkxFPCsUVBs6n5H1hySfEntCEx1EWsPv+kSJlsaD31iSaTLiKeNL+/faDJclgHasDzFsTVgNeZjQCzZb06fb34wQAwLe25QMCByY8fQR1Lt51p+pgLhI1yvzvCglILUCuw+8KFaMmySEOwYk0vXgD5xXSZWVawACxCg7i5qH4aRaybkJIAIcA0q2l60fhe0BTpodKgWP0rpYKSD6vGaoHxKU5DlJo4rShNuzQLIe7UGUPzFRXyfmIInoyILWWSNaEK58QfKLHZeHeQymyrC2N98adg/gYz9Pw/EyN0H8RIanN26XhuEBKiEgixdqtrT/STX84jOIzS05qK4dElm4aGJ8MnKsAsADU3DKP4i3Fx4xrQkUhiSLJSWN6mvo4geZh3TLYgBWQHr9L83B8jFxh8CkhalEq3ilPDKwFPJnvAOOkqGHSNCRUf1JCnp1TeCiGTwCmZlokJIHUOfMjyhqpuZYrQJyP8A3EMBzYOYlzPKyDUjg28Ejd7iO7NW3yylLrzEXsEpCXFWplfnaMWtxdYBswzMWIAAHFnJPK1NQri50WK2HNMvOEkhVEClXU5s9Q0V+zBLSpIKVFjXKqjipdTV/ePYNlYuXMlhgwNcpLluPj94xes9fDn68VnYLIQCd0O5Ygkh6t1an6xXqzMpnDlkimpfTkQe8bv4jn4cTSQg15ihDBTB6khu5jJ7WxiStgm4OUVozDNW9Gvxh46XUNws3dSgUS5D8enO8DnFEG9BX94FkrII7VLA1bt+UMxC95gbJN7Cn5ekdp052LiVjgpxyPhDsDMzpinwaqmtPtdx3iwwi8oBL9PE092jc6ZsGqlRGZUHyN4c4ixFA/P71jbIIy4YsR1U16cQXHn+cCrWSCNTyo/v0MGnA2LJdjS/l+8DKlBYYiovpE85blL3cH0BB8NYYEAtcOXBFbvcRjWgE6RlIeos/BwaGIMSjMMoFjSoq4Pl9osVMAXP0spj18+ENnYQiZujRSmdg1O1z+sBV6ZYyyi1T65DQ+MSLFP7bvx6RHLl5ilHBancVYhSh9x4GCMQglgKsWFLqFz/AIp9YogWGl8hUl/09IIbQaDhBUjDsGLgaV/WOKGQklmyio8anSJBFTFMaVt4n7wPNfL0d+B1PMRYKTmANuWtdeXCAZkx2YPxo4pe0VMAKV5t7t0iRRe5FLAW7w9aQ9LAnkP0vESwGvTlpbl07RkpUkanzMKBBhHqCG984UHs+jv+4Ghszs2j1bmzwKmZV4FUY6kxhLZU0KltlqD9TcotNmAKkFqFJvqOB5pJp3jOpXFlhcZkQGNWUluCSQXFLu/eGVUbh2UpAehQkFv62NOpCSByaLoYRlpSpLBe4XqPpcAE3sWteANjYQTUKlp/8hIUCaAMAR03nHjF+shUlJlutYCZimD5WrlUfwls1L1Lctz4zQ+BxrUBSAlgp7ZkJAJ7ig6cohWSpkrDJTOO628SqWpfJg5NPRol2RhUfMmZiCpwtBqzKcOkPxHVo5j5h+ak2dKlNrmSlSUsGDv80DjuxBTzSEKKabq6DXKGULmlKePOhOwsMSSA+ZO6SnQ5nWqvgzaiO4uTlmFdzNC0pHNMxKf/AMgnwgz4clAyhdSlZ1KY0TWrh6qIFB6XGGlvhFmoQoMAHNCwBLlyxOlaPoSxh+zdsLzkoWwBCUkkPQAvzqwLUtDJuFMuWEpSrPMNQwom+hoWp5swir2eSoJIoSVk2YAroLUFPF+AMYvO/WpWnxJQf5qznKncDgd13rlLsdKRnpko/MLHKVJUX4AlIdWoBAtS4EWU3E/yipJKUBJByscwSxAc2AYV4PeGYJC1zFlsyicof6WHGmhJ7RqbvsUBKw6QZThJoSdWAA9SexgfEsTQUBYm9S4FfHyi1xIy5KkqKHDBrkA25sB1HCG4/CiXKIYFwouBxSezMaR0jCpUhkItvk21d8oPYRJh5Byp0oHNqat3EHpDy8wZ0gEG/CnIMfOEmUU/LSpgwDPwCR/69zCFjssvoemrCjl7dIfiEgkgln7H39jHMNJruOTx4fmW91gnFYcKFSx5ikb1hm8QkppcgnK3pxD6dY4hJIBBqzpro5oeduwgzEYc1LJOt3qL5TfkxOotHJEkpUUkUyug3LOKK9OneMtK6dKoCLlWVPgou/a0dny6KLMzilLNVuX5xKJWVjQAqQrSmd3blaJ5kopSpf8AUtgljUtlHQUL+JiKrKBQKq7g07s0Q4JTFJXV0qSVcCkpzA+JMWqcCE1/ElnJrune8KE0tAaABOKVKSkspSeZKRpzKTTnAQm0UZZ6SksFIUXFSGercWUW5mLPA4WhzbpIYP8AhSBRP584hRKH8XLSr6UIJS7irjvVm/SLrGJZiW3qBLVUoVpW17+UMFVn8IAHU41csQG4xWYg5icycqQzOwc1Z3LjlR3i+xeEOTOsuAHCEmwFj/crlb1NepKDmKcoU7MqpYJDhVTV3sT6CKqKclqMVDQANrTQN5P0hHBrG8VX0Fm8Klh6RYpkOqgzVd2o+lBUswPO8HfLSfqKlEOVDLRgDxp7MUOs5MwKc4BSFE1q50V92PsRDicIl6P4OBSzB+PjWLWXKV8wuLJAr+FPI6Mk24x3IVLKkpoCwsKAs9R1PusVYcBxBf8AyV2hQZOSSo1T4kP5iFDvJYiOJMdyxxo4E/5kTyFGBQYllmFNDsraKpWcJO8tOV2tW/asbX4blEBcpBUVO6GNMswOCQTUvmFRoXaPN8EN4dRz1j1HZWCKP4ZZmEJW0pYZRZ6oL5Q+9Rq/WOcMZ6VBlGViDLIB3XS4OqkqYBqAbzAWAiFKWnpU4ZMpczwGU+FaNw6wT8YrUmahZVmIJFUlAYpax1Z/OM5iJqishzvICCaD6iHtSrRapFttb+VJloQ+cATVEgu2QILvoSpXaLDBTFSMPKoyVCWRRioqIVdiNNbNZrxyMEqbh8TMup0yk0d0IGdVmAsouYtvhXZEzFSpcwhpctIRQpclN8mYEOwS6gzOocST9JmHnZUKK1JzVdROegBZIOYE2NbVLO5ip2CDkYg1TWh3SSaDmDXRnLXjR7RwcsYeYwXmUooBUAonOv5dC1wSKA83hmF2PvpAIcpnFTk/hnEMahI46f8AKJCMHJCqCkouBuKLlIuSbgAuK6DlEezZZOHCcqlqmIKlKFLh600eweLfE4dCMLNIUoKTKWtKmT9SUFWUsTwcca0iywGECpcuQkgBKWUQSSlKSUpDpsSAairPWohjNZCUFKxDLBGWUh0gVzAq3QRpQeKYZtRBdO6RXMdClNaE9zrURosCEJxE9koKqJSigBV8yeSb6P1pqYJn4NapJ3AQVVIclSisAu4oGoG04w6GYw+FKZIJYfMRl8ChhTlSvOG4KV8xCFKA3mLlgQkJUKHStf2i+w2z1nCyd05hKQ1nbKAegIe/CKzZ0omXhgBlSUy83A7hUA2hOWg4OeEOpY4DCZQKOSAWazipVzLD0h86WVFspGlWAPc18DFvg5YLgl61ADCgAYHUCrtEmKwiWzJ8ElO76dI1rLI4rZKiCFN5avwcmnCvWKidJXJmS8wNylKiL0KgCRQE1BSQOI5bbE4MXClJs9wybminD++URbW2YqZJVkmCYwdLhnIqHUlyRpZiDGbTGOKCo0oy0ungFYhIHSivWLHBSswS4O6AFOLGzA6Fg/RcQ4zCfLmSVSw0vEfLVlDXXOkuGJqGApoVGsY/4n24t5kiWSlAmTStqZ1KmKLU0AYNyMEpzWxVPQJigmYkEk7jpLjKil6a9oyG0FJOJQxNEJqLu1gR17gxlGeDdmY75cxJXvJBrxZ+MV9tSY1mMK/45OQOr5YvugcyOAbx5Rs9j4ROUFWZS1UKlAAnldgOQpFPsmX83aM0JD5ZSMvAjcNzpWN4nAISc62zG5NOfaGVnpQ4rZiAWKRkVd2oTqPd4pJMkGUgmqpmYg/0pUrNm56eOURttpYXNKXkVU0FvqFr84pvgqWVSETFgfSEj+1MvdAHMlz48hF5CfFXJwMtIZThIsQAwvrcknWruYFxs2V+E2KgGBGg9eHpGyxiUJGZeV1ksCbNQP594ymImofLrQpuNGAA4O3R+UXkZGWxMxSp6gUsoywLWGcV4a9xB8lYAUkPnZIqXIv7ECzkkYg13iCigagCFCnUmLaTKAuWULPUndBvpRR8Yz5e28AKwoUXa/8AeR6QoGnTEZi5q/D8zCjXmHnoljWnryEMSmL9eEQUHJYsWISDatb1a0UwklyADHNpEJXeHJETowyjo0GYTBBwVUD6wSpzCqIDgcn1jVYjElWHSUKJKUJJ0yrQoktzcRTGUMpHBBpzCh9q+MSonZfqO7MQD/qAY94Z6VT4+YpTEv8ASVVchmL9wTA8mbVJPBBP+ldewgRWMJSkf0pyvx9tAiZhD+IitUjW7K2ivJ8pCynOStZH+Kqdd5vGN/8A9Ots4dGzkomLZQMxRAqTvMPJu0ecfDe1USVfzQpmZ01yj/E8bkg96RqPgxJVgcyDLUUrWChaUqLFiC5BId+DUjn13n2NTjV/tvaEgJkBKnCpsxeU1shRQCNXmFBbk0Q7B2pJExlbzichyQHJxSinMwFxmV4dsXjp+aehKkpTl+YogJSLhIH0gcTFVPxOROYKLEroNWmUbwUqGXRece7fEGzgcNiUSlCsqaSHuQioFLCg8YfsQ55AWtKkoWlMxarFWcUDPuJygP1Nrnw7D/EcwJUETJgdLKr+EhmNTSBsX8VT1SE4f5i/lgAEZiygkMkHkOHSN5WXoeylyxj5+crTLM3LLAcZQ7kuFM1cr/rG1xm1pbTAJgTlmyhlBBP1pPQb2YOHj5wRijxIiyk7YtmUokUflo9as5h8U9j2XjM0mW7qQlOUMSBompTTjzYQPsbZKf4bBTGJ+Zl3nepkrDN0enpGI+GviL5SFpJcMKHkp25ecS4D4lmolS2VSWRlTpVKpJ/4qg9rHr+ypREsKdTFlBmJY71Qxu5qGsYOVKKCN4sosPpuXbT20VGxPjHCTyEZghbAl91LliwJ90is+KPj/CSZkqWlRX8uYFrygtlCFZQCzHeKT4QavGLrbOPw2GCVYidkBLB95yP6UhJdnFWibCol4hGeRMSuWqju4J1BaqD7aseAfEvxAvG4iZOXRyyU6JSLJHupJOsE/APxirA4hKiSZK6TU8U/1Af1Jv3Gsa/BkbXbMpMjGS0TAtR+YibIDBTZfnqXLDaGaUs7UIsEx4/iVlRKjckknmY9V+NPiWTiMTh5sskBOYKWSHyLlpSoAfhNVDxePJiqDi6bMRw8ikMeOKJNAKkho0npf/S2ekz5illv5SRmJZgkBy70+mPYNm4mTMRmRMTMGVyUqC2ZuFdY+WhjSlGRJOUs/wDcRZx6QRs7a8ySXQspehYxnNVj6R2rtLDpCk7pYA1DpLuzEdD25R59sHbwRhpYJSaqLZcoBWpRYqfR7UvGUwO2ZqkqWVqWtV3TTyoC5MBSdon5CUMCEuzFjVvSMezOWy+I/iETlhKFBhw0LFwNDFLlVRRJUxAI1q9oyWCxmValE1sx1oeEHq+IpoAICCNHBNaVqb084tpkHTsV/NJK7fSSWcMUkg/6R3EOlbSdSstWs1XdIc8uHjGexONUoF2q5pzrSBJS/lh/xKHYHjDE0OLxKc53uAo+gA4QoypWTCjpLSKkLZ6lo4D9fMfaBEqPPtBM6gV0+0DKSSglKa6AeHGHzVig0t1uxiHCFWpo1Ies7w98YZ6iTysUQl2BLZa8P2pBEzCK+WlYZmJFa7tXY6MfOK+Sn6uFe8dQmYGJzZSOJZuHpGahUqWkoUokAghhxJPowPlA61Ow0f7mGplKJOV6HTqwhMoHKS6ieL16xFeTJEkpcTSKKZwDvA0B3qDnrSkAYLF/K3gpSVOQCkkFtS+g07wNJw6plE11u3I+giKelQUyrilaxST4r/V/gJqVzFGYsuUBmKyQSoPWr0rwqOEVWMWCEtmoS7k6kmIsPg1LAINToxJoBy1r2MT4/AmWA5Jalmu/M8IJkpu4DDuWLBq86xGTDlAOXP4Q3M5h9niKNMngxIicxFuzxCmOlMSW0ua6TaqaNR7DTrDP48pTlDXv4v42juxJKFTEpmPlINuOkV+IQyi1nPrBPuGraRtgfjoWZxy4jx0gXHT8yyX0HoBFaswfiZCmC8hCSE100Hn94fUoKWad/WA57wWh/KBp4tCFiicClLnQPXpFcLRdfD06UElKwM13KlIYMKAjnFI8Z5+2GmmHswd6kFhXWhPZ4kbKAfxGv+I/M+QbjQaYsm5JPOsa0Izf3rHdI4RDmaBLHZ08AEEi768OUSBaGJcdHZ+dorELyl2eClTw2ZKEtqDmcf8AKC86dRqQN4jUlodukDerR4dg8RKUSJjpBZsg7klR6ecWW0cBLlSzMSVEuMrsA55NpXtGLZLjQGcU11CfUtTytFeokmt4nnJYJTyzK6q/RoieGAssKOQoQ0RTJ4ANyJel3JaKPEgsqnCL5ex5SAPmL1+kZn/5N5CIMVKlCiUpHEqU59ftBKkCpC8if5bJYbzHhxAgNUkklQ/DlJ8VNBa5qUhkkWNhQ9+t4HkTvqS1VADoyodq10TglJT/AHk+TRMMWj5LZd6gBIaguRHMBhPmzclN4P0a/lGhVsWWAc+ZWWgsG6AxnrqSmaz2zJeZWYEMDUUJboTWFj8NNmTqpJUWoGpQMLsKRqNjYFIJWmWsJsGYW4lotMPIly2aUUvcpUonqpQNacIxf9Mpk2MpsrZs75haWUgvcWDvTnRqRU7QS01bvQm9DTjG8x20ZSEsxcVZ8pjEYiUVqUokbxJpzNo1/nbbuLrJMXnw/gCtKVkPkDZaVqb8qv4QH8TLSksBUkHTQEaWvFjgJIKGJIIDHKCXsxa/YQNtpEnKA5cFhf6SCfWCS+a30zKMQxVQF0lPHUF/KGJEHTAkAsEmh4v2gMR2Y10CGqvD9I7rEtG7Jk55stGbK71Z2LEwJMvB8hITlUDUAGhsfCxiteKT2tRzBGmxyMuEKc5oU7p6jjVvCM0uLvbM55YdVwGDcC32jPc2wwAhVIGnGohyF0hl1CFLfZC1SlBWXMCkP0I48eUVMtQBFH5fsXiyVtiYiUlKFAMw1enjFMmpi5/qFz1OSfY5QIsQRMNIhVFA6gw03hybRxqwIiiFIUx5G8SNSIlJhlSFaWJEaTHqMyTKSwAJl1YAlw2lSIz+JVapNIt9nLl5Uk/WG1/CDGe58rUV+JXmUo8VFugtERhcISoQUKHAQok065EtJ/8AEf8A7FuT/pAgHEFBLCX2GrcKt3h8yVLAYLWtXEFh76RNgtlqWQwKQaOSW/WKZ9o0xGzfxKCEC7qUH8ANYHmpJJEtiNTlc/pF4jZspIf6iC30i/SsHycQAlsp8gAOwPaM3tSM1szCFK84E7MPpyIa9LqLa8IuZi5qwkLlzMoNypD/AO1NIKXIVmzBJdrsKeX2hs/FKCQVJTWmY5fVqjpHO2W60KwiguWUkrQeBIIbz7QH/DoNUh9AcxFa+/G0FbP2hLSgheViLjXtU/vE6dooH/xpy8a1PQh4PjTK7YSArLVxclz9gIhwOFzKAF72e0WOOmylzSqqSdNHs47WgvZGDSDvFn5gNwFDeto7eWcueewKwUHeV77g/vAeNw6WK0vexp6iL7auBQBRS8t3d/VRMU0/ZpO6mcpujh+NIzO59asVc9JCTTTrAIiwxGyyEKWJgWEllMWYu2t4AEdd1nMdjh1jsRqVeKgbhMMV/iCWD1LaacYH+SrhGgwHw+VoStTBOUGjqLM9ANeTwkbIQUpUPmEXNMpHIvbXi8Y8/bWM6qSprGLHFp3QjODYvwpZ2HG0Pn4UpuggXBPlDESFKNBa7B268I17rOgVyW1BhkmWXg2ZLpU9/tEUyakOE16hosq0POmNmS1yD2f84ZIF/eojilKUbNEyJTBzxA9T+UOZDrqjEConWIiIjMRybRzWHJhmsSSEQwiHvEa9YkgnmvhBeFwy8mcAZaudYDnM9/AD1MWezJ7pKWYMvWv0GHr4YAaojpEIXh5ECICFHWhQJf4TCsxVmD2ADV5nSLBc1LMSSebtWhDmsOlKcshyQOHXWOqw7gqU4pViT21F4zev6pA6JaswYy08HzPzobmC1pQkOpQpZIFCSbMOuvG0AyMVLByutbVYpBH5w3GLxAIKAQnkluobXxjJi5nYtFCQtIFXJ3WauvvhFfj9qpSaKcHUl+wNqRTYqat3EtjxN36AAeERfw85rFiXqHvDOItW6trg0SxJ4ODx9Ii+aUWSXauapvQW9tAqtj4gJBJVXTWCEfDMwJdSrVYm0PpZQKscXqovwv204xPK2uEFw/GtPK0TSfh4qCq8WZjmI6kQej4dkpl5jmKqMl0of+pixpw6HrD11ypKpcTtxRG6CBUMTSpvCwm0lFk5X5EkV/KC5uzJQqFvfna1RfsIHaSL16Fm8qxbz+D2WNnI+WpIbNQtQ8NWilCofNnArLCn6CE0bnwUgYiIDw8DwiGYS+kKafYG21SkgHeFhQEip1MW87by3TllmZRyXUkOeYVTxjK7PnJOVFQaVFqPeNH8gGiVIU1x+JuFtPtHn78ZfcbmpZ205afrlqS9ScwmgE6VDHvFZiflzScuJpcIWlSAOQZwIdM2UVKY5hyu/l+kdm7JADB0prVJzO/Vusb56k/RdBTMAACcyVAahY/Q+UDjDA2IbjTxg3/sDgkZgGpmDcNbHwiCZssAEVFblwPD846zti+kC0ykOyyTyS/3pAi54U3UDt+8Hf8Ab00d7dB3gafLAKQAzObvwi6voynKTSIikQ9S4iMwRzlJKhiEVhkyZHJc+saQhQpESjExmgwMoxQIsrvBmy8QQFoDMpCifBJbpEMnLmALqHgntBOGSxUWAGRQu9SKdCYb8IdN4fDU3h8ZRwEKOR2JNhNknVzwZj9oZhcNMSSQVAcGv2PukCLmrNaffsPSCJOIUzEhLUr7vHH3hWW47k5VNUEXYVIOoqO8JWISHzLoA9n9/tEAxTgOQa0LUq7F/trAWN2hlLqRmSoMQGq4pp+lY5zja35ek8yalTKCnTolmL1q/vxgSdjSKJGbk7eZ/KA8Whw6WSTzL+v2isEsvVTAVJGvBgDHbniYxbWkmbU3MxQx4OTQNwHO0VmM2kshgaeIfpVoEILOF5hdtSaXfSOJyn6gR0p41jpzzIqf85ZLFRytpz0J40glc8NRRUb1sOVKQFLVRTECtGLEi1b+QgqVhw/4n8x49+EFxYrcXilEMzeDd/ekBkmrB6Xv71i/xEtNQWHUvQ6w2Vh5QDAvS71bjBO5nwYzqJZiYPFxiJEsncelGa9NTpAa2B5DUax05uihCesQKVUwZOWLDs471gcoB6wqOSZpBBFxF/gccE3D1fgxFq+rxQoHAF4kEwjkYx1xKWtl4orLpuBWoSa6Vua9oJSopITkI5g+fKMnhsWpJqe7dNYtMJtUvvml/LRo53iz4daBM0IJdSqu7GnUvrakNxOHC3dQZyXKXUBwSQavzgbCYpK6oSVFm1AqTc+MFztnKcBIoGfKrKA7mri1a+vHj8p+qXFYAJciYFAW/DzY+QioxSd4C1PuY2ypYCjmU9RQAG2j6jWMvtyQRNURUcgwoAPtHTj/AF8vVHUxWBMNMuEskRwLjvjLpREcyREvzI58wGD2QpSRHAqkGlIMCT0taFI0zN0AXe+ulIJQqpazeagP1gaUlyOZggNvM/XxERdSYkERpvEzQUOgRyHiORJZjFooylV4X408IJTMlEtWtbkfvFGvGpTRIYHUXMAKxh0PN9Yx4aWuUsZkkjMA5Z6OLHU298Yl4gEEEM9+VTGZTjlM2Y1iaTiONov/ADq1ZgAVc8r2h38clINKE8Kvyu0CJxujP1jhXUFRAHCHP6tTzMULpAS9y17nwvAyZqVfULNVuGgEIzOH5wLiVOWTe92HrGoFiMSkGov1DdmhuIx+hIB0Ar3iqSgn73NYlThVn8NOPH20V5hPmTwoFg3NzCw04Js/Dma+lIstmfDq5qgGvanr5VjTYT4QYhCwkGpAFyOBetgeUF65noyVjpc9TEOw4ivm3t4gnJclxXlHvGwvg6WWaXLAbhvP/cw0c2jz/wD6mfDgwmISEpyoWgKAFnBIID+EHH+ktyLrmyMKZXAj7x1CdKQ8CunSJpSCVUHvvHZhPIkPdh0EEpwaMyQo/VQEcefLSEmWUs5bwftE8rHMFZa8XY1poYrPXoS+0p+GiCCFJs4cHXiLvE2G2KhBClMrTUWsOP7RENpVc5iqliztxeDkYgm6VE6aN1jh15fK2sJKkJSzENZ6Na4d4cmekuEyy4/EXAPOt9GBc1iulz1JqtySXDb7Xu3uhjszGTC2SutU6cBHG8LUcybOJyjKzcMrhtaecMXgyQQC4N7VP9pVeCJj5bm+89eTAcOZgOZhTMIU+RILgg0fo9DzjWQ7+KnaWCKRRy48X+0VYlEfrGlxey1FLlyp3NWFNSIpJ+EWCeHKwEd+LrFmA1HQxyJPlA1J83eO/JOkaJiVxFMLmJ1y/D7wMbwIkCoLC9npE6Qav2bnHUzAEndr7qYjRMNYDXXrEiViIQvjDgRCBImCFAojsWIGI6RChRouikTyiDpChRAW3At4QzK+tIUKMpGhib29eENxRpYNbtChRfpEYWRn1FBavsxotk4lClhITmb6noAKdzHIUZ6/Wo2eElA5TI3AACakW0PlEOJ+IlSzVi+6+Qaau76QoUccbWuF+IQEJJWvM1SPpFeBFfdoz3xjtKXi5aAM2eWTU6hRq/YQoUUmXV18YoSG0rXnCROagdh52jsKPVHnsOTOuLw42FuzX6RyFGgZl3szNzv5RaScRuOHPIn76jrHIUY7npqJZM0ABSnqzNS5ra2kTfOYEu4AfmTRnJb04woUcb9aOwmKGbKoUUwbzB5WMR46WtBUlSE0LpL6N3f8oUKCyZo27n/CM1SU7zKduOrAhvAVMO+QFOCAOTAhme7ZtYUKMWetaimxGHAKsocfaAkUtChR34tsZsNMg6+VmN4ZNkatpeFCjoyGUYjhQoG3QWMOMKFAnBChQo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1772816"/>
            <a:ext cx="4032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Prejavy</a:t>
            </a:r>
            <a:endParaRPr lang="sk-SK" sz="2000" dirty="0" smtClean="0"/>
          </a:p>
          <a:p>
            <a:r>
              <a:rPr lang="sk-SK" sz="2000" b="1" dirty="0" smtClean="0"/>
              <a:t>  Ťažšie rozmýšľanie</a:t>
            </a:r>
          </a:p>
          <a:p>
            <a:r>
              <a:rPr lang="sk-SK" sz="2000" b="1" dirty="0" smtClean="0"/>
              <a:t>  Zhoršené riešenie problémov</a:t>
            </a:r>
          </a:p>
          <a:p>
            <a:r>
              <a:rPr lang="sk-SK" sz="2000" dirty="0" smtClean="0"/>
              <a:t>Zvýšená úzkosť</a:t>
            </a:r>
          </a:p>
          <a:p>
            <a:r>
              <a:rPr lang="sk-SK" sz="2000" dirty="0" smtClean="0"/>
              <a:t>Zvýšené </a:t>
            </a:r>
            <a:r>
              <a:rPr lang="sk-SK" sz="2000" dirty="0" err="1" smtClean="0"/>
              <a:t>seba-obavy</a:t>
            </a:r>
            <a:endParaRPr lang="sk-SK" sz="2000" dirty="0" smtClean="0"/>
          </a:p>
          <a:p>
            <a:r>
              <a:rPr lang="sk-SK" sz="2000" b="1" dirty="0" smtClean="0"/>
              <a:t>Tendencia zvaľovať vinu na druhých</a:t>
            </a:r>
          </a:p>
          <a:p>
            <a:endParaRPr lang="sk-SK" sz="2000" dirty="0" smtClean="0"/>
          </a:p>
          <a:p>
            <a:r>
              <a:rPr lang="sk-SK" sz="2000" dirty="0" smtClean="0"/>
              <a:t>Ak ľudia majú viac informácii, ako dokážu spracovať, strácajú schopnosť rozhodovať sa, alebo robiť akciu</a:t>
            </a:r>
            <a:endParaRPr lang="sk-SK" sz="2000" b="1" dirty="0" smtClean="0"/>
          </a:p>
          <a:p>
            <a:endParaRPr lang="pl-PL" sz="2800" dirty="0" smtClean="0"/>
          </a:p>
          <a:p>
            <a:endParaRPr lang="pl-PL" sz="2800" dirty="0" smtClean="0"/>
          </a:p>
        </p:txBody>
      </p:sp>
      <p:sp>
        <p:nvSpPr>
          <p:cNvPr id="3" name="Obdĺžnik 2"/>
          <p:cNvSpPr/>
          <p:nvPr/>
        </p:nvSpPr>
        <p:spPr>
          <a:xfrm>
            <a:off x="899592" y="836712"/>
            <a:ext cx="74168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dirty="0" smtClean="0"/>
              <a:t>Syndróm informačnej únavy</a:t>
            </a:r>
          </a:p>
        </p:txBody>
      </p:sp>
      <p:sp>
        <p:nvSpPr>
          <p:cNvPr id="4" name="Obdélník 3"/>
          <p:cNvSpPr/>
          <p:nvPr/>
        </p:nvSpPr>
        <p:spPr>
          <a:xfrm>
            <a:off x="5868144" y="1844824"/>
            <a:ext cx="23762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K čomu to ešte vedie?</a:t>
            </a:r>
            <a:br>
              <a:rPr lang="pl-PL" sz="2800" dirty="0" smtClean="0"/>
            </a:br>
            <a:r>
              <a:rPr lang="sk-SK" sz="2000" dirty="0" smtClean="0"/>
              <a:t>Horšia pamäť</a:t>
            </a:r>
          </a:p>
          <a:p>
            <a:r>
              <a:rPr lang="sk-SK" sz="2000" b="1" dirty="0" smtClean="0"/>
              <a:t>Horšie učenie</a:t>
            </a:r>
          </a:p>
          <a:p>
            <a:r>
              <a:rPr lang="sk-SK" sz="2000" b="1" dirty="0" smtClean="0"/>
              <a:t>Zmätok</a:t>
            </a:r>
          </a:p>
          <a:p>
            <a:r>
              <a:rPr lang="sk-SK" sz="2000" b="1" dirty="0" smtClean="0"/>
              <a:t>Frustrácia</a:t>
            </a:r>
            <a:endParaRPr lang="pl-PL" sz="2800" dirty="0" smtClean="0"/>
          </a:p>
        </p:txBody>
      </p:sp>
      <p:sp>
        <p:nvSpPr>
          <p:cNvPr id="5" name="Obdélník 4"/>
          <p:cNvSpPr/>
          <p:nvPr/>
        </p:nvSpPr>
        <p:spPr>
          <a:xfrm>
            <a:off x="4860032" y="5903893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Psychológ </a:t>
            </a:r>
            <a:r>
              <a:rPr lang="sk-SK" sz="2800" dirty="0" err="1" smtClean="0"/>
              <a:t>David</a:t>
            </a:r>
            <a:r>
              <a:rPr lang="sk-SK" sz="2800" dirty="0" smtClean="0"/>
              <a:t> </a:t>
            </a:r>
            <a:r>
              <a:rPr lang="sk-SK" sz="2800" dirty="0" err="1" smtClean="0"/>
              <a:t>Lewis</a:t>
            </a:r>
            <a:endParaRPr lang="sk-SK" sz="2800" dirty="0" smtClean="0"/>
          </a:p>
          <a:p>
            <a:endParaRPr lang="pl-PL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static.guim.co.uk/sys-images/Guardian/Pix/pictures/2009/11/8/1257676031933/A-man-snorting-cocaine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0069" y="0"/>
            <a:ext cx="10212629" cy="6858000"/>
          </a:xfrm>
          <a:prstGeom prst="rect">
            <a:avLst/>
          </a:prstGeom>
          <a:noFill/>
        </p:spPr>
      </p:pic>
      <p:pic>
        <p:nvPicPr>
          <p:cNvPr id="99332" name="Picture 4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309320"/>
            <a:ext cx="4680520" cy="548680"/>
          </a:xfrm>
          <a:prstGeom prst="rect">
            <a:avLst/>
          </a:prstGeom>
          <a:noFill/>
        </p:spPr>
      </p:pic>
      <p:pic>
        <p:nvPicPr>
          <p:cNvPr id="99331" name="Picture 3" descr="C:\Users\Sarlej\Downloads\bla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0"/>
            <a:ext cx="7740352" cy="1707654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4932040" y="6380946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Sme závisláci na </a:t>
            </a:r>
            <a:r>
              <a:rPr lang="pl-PL" sz="2800" dirty="0" smtClean="0">
                <a:solidFill>
                  <a:srgbClr val="FF0000"/>
                </a:solidFill>
              </a:rPr>
              <a:t>info</a:t>
            </a:r>
            <a:r>
              <a:rPr lang="pl-PL" sz="2800" dirty="0" smtClean="0">
                <a:solidFill>
                  <a:schemeClr val="bg2"/>
                </a:solidFill>
              </a:rPr>
              <a:t>rmáciách</a:t>
            </a:r>
          </a:p>
          <a:p>
            <a:endParaRPr lang="pl-PL" sz="2800" dirty="0" smtClean="0">
              <a:solidFill>
                <a:schemeClr val="bg1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403648" y="0"/>
            <a:ext cx="77403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solidFill>
                  <a:schemeClr val="bg1"/>
                </a:solidFill>
              </a:rPr>
              <a:t>#Informácia </a:t>
            </a:r>
            <a:r>
              <a:rPr lang="pl-PL" sz="5400" b="1" dirty="0" smtClean="0">
                <a:solidFill>
                  <a:srgbClr val="FF0000"/>
                </a:solidFill>
              </a:rPr>
              <a:t>#Droga </a:t>
            </a:r>
            <a:r>
              <a:rPr lang="pl-PL" sz="5400" b="1" dirty="0" smtClean="0">
                <a:solidFill>
                  <a:schemeClr val="bg1"/>
                </a:solidFill>
              </a:rPr>
              <a:t>#Fetiš #Kokaíny #Internety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99792" y="3645024"/>
            <a:ext cx="4032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Môže nás to zmiasť a vyvolať pocit, že sme pracovali - že sme sa učili / že sme niečo vytvorili</a:t>
            </a:r>
          </a:p>
          <a:p>
            <a:endParaRPr lang="pl-PL" sz="2800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/>
              <a:t>Pasívne čítanie a hľadanie informácii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thedieline.com/storage/post-images/11_01_10_lust3?__SQUARESPACE_CACHEVERSION=12887593897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18679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-180528" y="404664"/>
            <a:ext cx="61302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7200" b="1" dirty="0" smtClean="0"/>
              <a:t>INFO-CHTÍČ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27784" y="3501008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/>
              <a:t>Čím viac informácii sa snažíme prijať</a:t>
            </a:r>
          </a:p>
          <a:p>
            <a:endParaRPr lang="sk-SK" sz="2800" b="1" dirty="0" smtClean="0"/>
          </a:p>
          <a:p>
            <a:r>
              <a:rPr lang="sk-SK" sz="2800" dirty="0" smtClean="0"/>
              <a:t>Tým máme rozdrobenejšiu pozornosť</a:t>
            </a:r>
          </a:p>
          <a:p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971600" y="764704"/>
            <a:ext cx="741682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smtClean="0"/>
              <a:t>V snahe byť chytrejší sa stávame sprostejší a hlúpejší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encrypted-tbn2.gstatic.com/images?q=tbn:ANd9GcS7VHn79ysLZBpRfQzKtHGLZSDH7DbcHu5vuwM8SZ8vWH9LrKylSEvJdc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660"/>
            <a:ext cx="9144000" cy="693266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179512" y="2780928"/>
            <a:ext cx="4032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/>
              <a:t>Tým je ťažšie </a:t>
            </a:r>
            <a:r>
              <a:rPr lang="sk-SK" sz="2400" dirty="0" smtClean="0">
                <a:solidFill>
                  <a:schemeClr val="bg2"/>
                </a:solidFill>
              </a:rPr>
              <a:t>sústrediť sa na učenie</a:t>
            </a:r>
            <a:r>
              <a:rPr lang="sk-SK" sz="2400" dirty="0" smtClean="0"/>
              <a:t> hocičoho hodnotného a dôležitého</a:t>
            </a:r>
          </a:p>
          <a:p>
            <a:r>
              <a:rPr lang="sk-SK" sz="2400" b="1" dirty="0" smtClean="0"/>
              <a:t>  Tým je väčší problém </a:t>
            </a:r>
            <a:r>
              <a:rPr lang="sk-SK" sz="2400" b="1" dirty="0" smtClean="0">
                <a:solidFill>
                  <a:schemeClr val="bg1"/>
                </a:solidFill>
              </a:rPr>
              <a:t>pretaviť vedomosti na peniaze </a:t>
            </a:r>
            <a:r>
              <a:rPr lang="sk-SK" sz="2400" b="1" dirty="0" smtClean="0"/>
              <a:t>skrz podnikanie</a:t>
            </a:r>
          </a:p>
          <a:p>
            <a:r>
              <a:rPr lang="sk-SK" sz="2400" b="1" dirty="0" smtClean="0"/>
              <a:t>    Tým viac </a:t>
            </a:r>
            <a:r>
              <a:rPr lang="sk-SK" sz="2400" b="1" dirty="0" smtClean="0">
                <a:solidFill>
                  <a:schemeClr val="bg1"/>
                </a:solidFill>
              </a:rPr>
              <a:t>stresu a frustrácie </a:t>
            </a:r>
            <a:r>
              <a:rPr lang="sk-SK" sz="2400" b="1" dirty="0" smtClean="0"/>
              <a:t>máme</a:t>
            </a:r>
          </a:p>
        </p:txBody>
      </p:sp>
      <p:sp>
        <p:nvSpPr>
          <p:cNvPr id="3" name="Obdĺžnik 2"/>
          <p:cNvSpPr/>
          <p:nvPr/>
        </p:nvSpPr>
        <p:spPr>
          <a:xfrm>
            <a:off x="899592" y="548680"/>
            <a:ext cx="74888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dirty="0" smtClean="0"/>
              <a:t>Čím máme rozdrobenejšiu </a:t>
            </a:r>
            <a:r>
              <a:rPr lang="sk-SK" sz="5400" dirty="0" smtClean="0">
                <a:solidFill>
                  <a:schemeClr val="bg2"/>
                </a:solidFill>
              </a:rPr>
              <a:t>po</a:t>
            </a:r>
            <a:r>
              <a:rPr lang="sk-SK" sz="5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zor</a:t>
            </a:r>
            <a:r>
              <a:rPr lang="sk-SK" sz="5400" dirty="0" smtClean="0">
                <a:solidFill>
                  <a:srgbClr val="FF0000"/>
                </a:solidFill>
              </a:rPr>
              <a:t>nosť</a:t>
            </a:r>
          </a:p>
        </p:txBody>
      </p:sp>
      <p:sp>
        <p:nvSpPr>
          <p:cNvPr id="4" name="Obdélník 3"/>
          <p:cNvSpPr/>
          <p:nvPr/>
        </p:nvSpPr>
        <p:spPr>
          <a:xfrm>
            <a:off x="5111552" y="2708920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 smtClean="0"/>
              <a:t>Tým ťažšie je </a:t>
            </a:r>
            <a:r>
              <a:rPr lang="sk-SK" sz="2400" b="1" dirty="0" smtClean="0">
                <a:solidFill>
                  <a:schemeClr val="bg2"/>
                </a:solidFill>
              </a:rPr>
              <a:t>učiť sa praxou</a:t>
            </a:r>
          </a:p>
          <a:p>
            <a:r>
              <a:rPr lang="sk-SK" sz="2400" b="1" dirty="0" smtClean="0"/>
              <a:t>    </a:t>
            </a:r>
          </a:p>
          <a:p>
            <a:r>
              <a:rPr lang="sk-SK" sz="2400" b="1" dirty="0" smtClean="0"/>
              <a:t>      </a:t>
            </a:r>
            <a:endParaRPr lang="sk-SK" sz="2400" b="1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rack.1.mshcdn.com/media/ZgkyMDEzLzA0LzAyLzhiL2JyYWluLjdiYjk4LmpwZwpwCXRodW1iCTk1MHg1MzQjCmUJanBn/72a94d12/a7a/br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1650"/>
            <a:ext cx="9048750" cy="508635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3500" b="1" dirty="0" smtClean="0">
                <a:solidFill>
                  <a:schemeClr val="bg1"/>
                </a:solidFill>
              </a:rPr>
              <a:t>Pre koho je </a:t>
            </a:r>
          </a:p>
          <a:p>
            <a:r>
              <a:rPr lang="sk-SK" sz="3500" b="1" dirty="0" smtClean="0">
                <a:solidFill>
                  <a:schemeClr val="bg1"/>
                </a:solidFill>
              </a:rPr>
              <a:t>prednáška?</a:t>
            </a:r>
          </a:p>
          <a:p>
            <a:endParaRPr lang="sk-SK" sz="3500" b="1" dirty="0" smtClean="0">
              <a:solidFill>
                <a:schemeClr val="bg1"/>
              </a:solidFill>
            </a:endParaRPr>
          </a:p>
          <a:p>
            <a:r>
              <a:rPr lang="sk-SK" sz="3500" b="1" dirty="0" smtClean="0">
                <a:solidFill>
                  <a:schemeClr val="bg1"/>
                </a:solidFill>
              </a:rPr>
              <a:t>  </a:t>
            </a:r>
            <a:endParaRPr lang="sk-SK" sz="3500" b="1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779912" y="0"/>
            <a:ext cx="5364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Študenti vysokých a stredných škôl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Ľudia, ktorí sa vzdelávajú samostatne, alebo strategicky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Ľudia, koho príjem závisí od ich premýšľania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Stiahni si prezentáciu:</a:t>
            </a:r>
          </a:p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www.porazskolu.sk/47-prezi</a:t>
            </a:r>
            <a:endParaRPr lang="sk-SK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87624" y="2996952"/>
            <a:ext cx="6480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Kradne našu pozornosť od</a:t>
            </a:r>
          </a:p>
          <a:p>
            <a:r>
              <a:rPr lang="pl-PL" sz="2800" dirty="0" smtClean="0"/>
              <a:t>Produktívnej práce</a:t>
            </a:r>
          </a:p>
          <a:p>
            <a:r>
              <a:rPr lang="pl-PL" sz="2800" dirty="0" smtClean="0"/>
              <a:t>Priateľov</a:t>
            </a:r>
          </a:p>
          <a:p>
            <a:r>
              <a:rPr lang="pl-PL" sz="2800" dirty="0" smtClean="0"/>
              <a:t>Rodiny</a:t>
            </a:r>
          </a:p>
        </p:txBody>
      </p:sp>
      <p:sp>
        <p:nvSpPr>
          <p:cNvPr id="3" name="Obdĺžnik 2"/>
          <p:cNvSpPr/>
          <p:nvPr/>
        </p:nvSpPr>
        <p:spPr>
          <a:xfrm>
            <a:off x="827584" y="836712"/>
            <a:ext cx="75608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/>
              <a:t>Vytvárame si okolo seba informačný bordel (šum)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imgc.allpostersimages.com/images/P-473-488-90/66/6607/B31E100Z/posters/sam-gross-caveman-pulling-stone-wheel-from-cave-on-flat-cart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7" y="-10790"/>
            <a:ext cx="9151937" cy="686879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5473005"/>
            <a:ext cx="62281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Trenie, ktoré nás </a:t>
            </a:r>
            <a:r>
              <a:rPr lang="pl-PL" sz="2800" b="1" dirty="0" smtClean="0">
                <a:solidFill>
                  <a:srgbClr val="FF0000"/>
                </a:solidFill>
              </a:rPr>
              <a:t>brzdí</a:t>
            </a:r>
            <a:r>
              <a:rPr lang="pl-PL" sz="2800" b="1" dirty="0" smtClean="0"/>
              <a:t> </a:t>
            </a:r>
            <a:br>
              <a:rPr lang="pl-PL" sz="2800" b="1" dirty="0" smtClean="0"/>
            </a:br>
            <a:r>
              <a:rPr lang="pl-PL" sz="2800" b="1" dirty="0" smtClean="0"/>
              <a:t>na ceste za svojím cieľom </a:t>
            </a:r>
            <a:br>
              <a:rPr lang="pl-PL" sz="2800" b="1" dirty="0" smtClean="0"/>
            </a:br>
            <a:r>
              <a:rPr lang="pl-PL" sz="2800" b="1" dirty="0" smtClean="0"/>
              <a:t>– brzdí v učení, v práci, v osobnom živote </a:t>
            </a:r>
          </a:p>
          <a:p>
            <a:endParaRPr lang="pl-PL" sz="2800" dirty="0" smtClean="0"/>
          </a:p>
        </p:txBody>
      </p:sp>
      <p:sp>
        <p:nvSpPr>
          <p:cNvPr id="3" name="Obdĺžnik 2"/>
          <p:cNvSpPr/>
          <p:nvPr/>
        </p:nvSpPr>
        <p:spPr>
          <a:xfrm>
            <a:off x="0" y="0"/>
            <a:ext cx="6130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/>
              <a:t>Informačný bordel vytvára </a:t>
            </a:r>
            <a:r>
              <a:rPr lang="pl-PL" sz="5400" b="1" dirty="0" smtClean="0">
                <a:solidFill>
                  <a:srgbClr val="FF0000"/>
                </a:solidFill>
              </a:rPr>
              <a:t>trenie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27584" y="836712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/>
              <a:t>Fenomén 21. storočia – toto tu kedysi nebolo</a:t>
            </a:r>
          </a:p>
          <a:p>
            <a:pPr algn="ctr"/>
            <a:r>
              <a:rPr lang="pl-PL" sz="3600" b="1" dirty="0" smtClean="0"/>
              <a:t>Ľudia sa živili tým, že prenášali veci z bodu A do bodu B</a:t>
            </a:r>
          </a:p>
        </p:txBody>
      </p:sp>
      <p:sp>
        <p:nvSpPr>
          <p:cNvPr id="88066" name="AutoShape 2" descr="data:image/jpeg;base64,/9j/4AAQSkZJRgABAQAAAQABAAD/2wCEAAkGBhQSEBQUEhQWFRQUFBQVFBQXFBQUFBcUFxQVFhQUFRQXHSYeFxkkGRQUHy8gJCcpLSwsFR4xNTAqNSYrLCkBCQoKDgwOGQ8PGjYlHyI0Kik0MS4sKTUpMSwsKSwsKTQqNS8sLykwLCksLCwpKSwsLDAqLCwsLCwsLDQ1LyksKf/AABEIAKYBLwMBIgACEQEDEQH/xAAbAAABBQEBAAAAAAAAAAAAAAAAAQIDBAUGB//EAE0QAAIBAgMFAwYKBgYJBQAAAAECAwARBBIhBRMxUWEGQXEUIjJSgZEHIzNCYnKCg5KhJFOiscHRQ2OTsrPhFTRUhKPC0uLwFiVz8fL/xAAaAQEAAgMBAAAAAAAAAAAAAAAAAQUCAwQG/8QAMhEAAgIBAQQHBwQDAAAAAAAAAAECAxEEEiExUQUTFEFSgcEVYXGRobHRM0Lh8CIywv/aAAwDAQACEQMRAD8A7wyUhkFUM1FAXjKKQyiqVFAW96OdG9HOqlJQFreijeiqtFAWd8KBMKrUUBY3wprTiobUWoB5lppkpCKLUAuejPTctGWgHZqM1NyUm7oB+agNTN3SZKAkDUBqjydaMp50BLmovUNjRrQE16L1FmPKkznlQE96DUG8pd7QE1FRb0Uu8oCSkpoalzUAoopAaL0AWpLU69FANtS2paKAbei9SbinbmgIaKm3NLuhQEFFWN2KN3QFeltVjJRloCvaly1Ploy0BBloy1Ploy0BDloyVNloy0BDkqpg9rQTMVimjkYC5VJFYgXAuQp0FyB7azPhA275LgZGU2kk+Kj55mBzN7FzHxtXK/AthQExcx0HxUYJ0AAzu+vLRKA9BxmMjhXNK6xre2Z2Ci54C5PHQ+6n4bEJIgeNldDch1YMpAJBIYacQfdXj3ajbT7Vx8cEB+KziOHkSTZpm6WF+ir41u7fY4vHw7KwzsmFgVUlK8Ssa3kZudlFrHQuxv3UB3uG2tBI+SOaJ3F/NWRGbTjoDelw+1IXkMaSxtIt8yK6lxlNmuoNxY6V5PPsqCLbKphM6xYS0srM+cjcLvZzmsO5clvWNu+tL4MMQsMWOx85sAFS/eSxMsir1LbofaoD0TG7XghYLLNFGxFwHkRDbUXsTw0Puoh2xA6NIs0TInpuJEKryzMDYe2vFdrzvMkmOn9PEyNHh05Klt66/RRSsY5l2PFTW32vPkOzcNgBpLJ+kYrnmNrIfAhV+560B6hFtaBo2kWaMxpoziRSinT0mBsOI99S4PFxyrmidZFuRmRgy3HEXGl68akxjDZWFwcWsmLnklZRxI3ghiT7TxX+wK6HtKXEmE2NhHsAqJO6/OZ7tIWI+Zq8hHeCB3UB3ybWgaTdrNEZOGQSoWvyyg3v0qbF4mOJc8rqi3AzOwVbngLnSvMtvfBuy4yCPAQz7sbsSYlrlA5fWTMAAuVbEgV3HbrC4Z8LI+JDNHDmkVFkMeZz5sYNuJuwH2jQE/8A6mwf+1Qf20f86mwm2MPK2WKaKRrE5UkRmsOJsDwryns52Yw42ZPjcYrMASuHQOUBZfNubakGRlX7DVsdg4xgNmYjaEg8+QFIQe9Vaw9jzWHhFQHoMW0IHkMSyxtKt80YdS4txuoNxamYbaWHkLCOWJygJfLIjZQOJax0HjXmuwZTgtlYnHOf0jGMYYGPpZcxMkntcMfuRzpkn/t+wwvCfaJzHmMOB5o9qm/3/SgPTcJtGCUMYpY3CC7lJFYKNTdiDoNDx5Gn4HGxTAmGRJApAJR1exPAHKdK8b2ZtXyfZGICn4zFziIcxFFGGkP/ABgv2zW/tmaTZ+AwuAguMVifjJ8ujhpCFWMHuPox3/q250B6FJtWBX3bTxB72yGRA1+WUm96u5K8r7WfBmYkgjwcM883neUSi7Rk6CwAFlGbNbXgLnjWh2yxszzYbZOHkOYpDHPICfObKoNzxy5QZDzBFAdwm2IDJuxNEZL2yCRC9+WUG9+lXLV5Z2g+DZlxcEWAhn3dkEuJa5QOX+UzAAJlXziBw0r1d+JtwubeF6AYKKdRQB5QKPKBTClIQKAk8oFHlAqLSkoCbyik8oqG1GWgJTiaPKahyCuMmC4jH4hiudIVSBRofOXz5LX0vma3srXbYq4uTN1FLumoR7zscTtmOP5R1T6zKp9gPGnxbRV1DKQyngQQQfAiuI3xQ54MNLG4Ug5UgCsvHKyiQE66gjUHncg7vZ3aSSIQw3chZmZHdC5LG5bKLEDXhlHCsKb42rcZ6jTSpeHw5m4cX0pDijTcgpd2K3nMIcSaQ4g07dis7tJtZcLhZZja6L5gPfIdEHvI9gNAeW/Cft4z4vdA3TDgr03hsZD7LKv2TVBO0e62Z5LEfOmlkknI7ksiJH7d2SehA7zTcZs/d7Ojnk1kxmIYqTx3UIYM32pZD/ZilxWxTh8NCGW+KxlmSP5yYe4CaevK9rclT6ZoDX7ARjDQYnaLj5JTDAD3yuBmI9jIv3p5VpdjH8jwGJ2jLrLNmWMniwD6n7c1h4RGofhJwLYTBYLCL8mgYyOPRacWLXP1nkI6AcqMZiG2sMPg8BE8eGgCCSSQAKgVcoZypI0GY2vdmY2FAZ+DgMGyMTinPxuOcQoTxMW8zSt9tlYfd9ar7ChfGphtnwkrGHkxGJe2gJIBY8wsaoAO9ntyra+FuZIlwmEj0SNCQO/KoEcZPU2kJ6k1cGB/0Rsh2bzcXigqnmmYHJH0yLmc/SIHzRQFPZ0ceN2sCoC4LZ6DIp1QRwnzAT355SWJ7xmNch2l2m+LxEuJa+V5Mqk9wA8xfHKAT1PWulxAGA2IqcJ9oHO3MQAeaPahv9+eVUO22y/JMPgcMdJBFJPMO/ezMosfqrGqfZNAWPg6w4Dy42b5LBReZf8AWENkA6gZ2+sV51L2fxk8ceK2oIt5KzmNSQSiK3nYiQ2IsApjjGv9IeVXe12ynwOxsPAFI3kmfFNykZQwRvCyL4xdax9pdp0nwWFwGEjcH4tXzZbvKTcqoBNw0rFrm3BRagO/7EdocRjIXmmWNED5IwisCxAvISWY6C6DxJ5Vg/CTtB55cPgItXkdWYfSY5YgemrMfYa7bDbOTB4VY8wEeHi85u4lQXlk9rFz7RXBdhzvZ8ZtWfRIg4TozLqB1SLzfGRaAb26u8mE2VhNRGEAF7XaxCFj3aF5Cf6y/dWPtPD46SbD7MlkRrGJUSPIUQZSFLMii+VCWN78b8a2+wQzNjNq4jgudVPIlc0uX6sZWMf/ACVV7J4kqmN2tNYsM0cN+BlktmA6BWRPBzyoCfbsC43aeH2fFcYbCKEa3ciKDKx+llUL9YnnWB292wcXi5XQfEwZYkt6KqDl08Wvboo5VqbDkOD2XiMa5+PxjGGFjxy5jnceLhj9yOdZ21tm+TbJwwbSTFzb9r8d0kbLCvukL/eCgG/B9svyjFoZNYMKDO4Po6EFVP1nyX6KeVa+y8dLisbi9pLGZThxeBCLjeG6xFuFgiCSU68VHOpI9mvhNgu6qd5iyjykDVcObrHfplLH77pWKnbCOPZXkkKsJJC5nkOXKcza5bG5vGqLqBbzudAd52E7X4jHNK0qRLFGFF0V8zSOfNUFmItlVifZzrB7ddnZsPiH2jh5ODq7dzxk2S4vo6cBbrYgjWjtHhJdn7Jw8UeZGaTPiXUlSsjrmyFhwsAifdnnVSTa8m0MNBgcHHK7BUOIlka4uNWZ3ubJnJN2I0VQBQHe9ie0b4vCLLKoVs7Ibei2QKcwB4ela3MGt8SVk7L2YuHgigQ3WJAua1szXLO9vpOWPgQO6rVAXc1LeqNLmNAWjH1pDH1qK5qDHTMiebYsxVEB4ZmNhfoNSeimgLDWAJLABRc68Bx15aUoQc6yooM8m7BukJVpCeMk5AcBvqgq5HNk7ltWdi+08j38ljzoLgSMshWQj9WFsCtxbOzC/cCNaxlJRWWZRhKbxFZNzaO0YoEzyuEXgL3JJ7lVRqzdBXPy9oMRMfiIxEnc8ozyHrulIVPtN7KzIMLO0gmxETSykaefGqRA/MiTMbDmb3NaZlc2Ch4jw1WOSM/WCsSPG61W361p4r+Zcabo5NbVufh/JU2ljMTDEZGxDltAiBIAGkbRFC5O89eANWdhbPMMIUm7m7SN6zsbsfeTUE0T71ZJUziMHIIiCoY8ZDG1mzW0Fi1tedXI9rRE2LhT6r3jb3OAa4LbbJxUW895aUUVVTcksdyDE52jBRwjvJKiqEzELE+WSV2YgAarZQrXLLcjWyYTYyNMqylpwUdrTEOoZGjAZUsEB8893cLW77Ow9gvicTKMPKgO7EjZ1LoNQiopRgVuRIx4+Fao7N4yGVXfD71VDgtBIraNl+ZJlbio0ANdunqltwnFYj9eH5K7V3R2J1zlmWfLjux3cCyFpbVE+14U+WEkJ/ropIh+JhlPvq5hsXE4vG6uOasG/dVsURDY0NDm9JVYcbMoYX52YEXq7mFLnFAUmw4Nrxo1hYAohAHJQRYDwqTc3bOUUvocxVCwtwsxFxbpVrOKM4oCuYSdCoIPEEAg+IOhp4Q2C2so4KLBR4KNBUucUucUBWOEUm5RCdLMUViLcLEi4pZMOremqtx9JVfjx9IGrGYUuagKz4dWN2RGI4FkRiLcALjQeFDwITmZEZubIjHnxYE1ZvRQERAN76343sQedweNMTDxggiNARwIjjBHgQtx7KsWotQETRqRYi4PEEAg+IOhpNzHly5Fy8cuRAt9OK2seA7u4VNl6UmQUBFuY8uXIuX1ci5eN/RtbjrwoOHjIClEyjULkTKDzy2tfXjapcgpN2KAjfDxkAFEIUWUFEKgfRUiw9lLJh429JEa2gzIrWGmgBGg0HDlT91SbqgAxr/5p0t4WqPyCL9XHpw+Lj/6ak3VJuzQDWwim/ffjfW9+N+dN8iGXKLBeOVQFW/PKthT8hpMpoCE7PqNsCatXNGY0BROHI7qYYzWjnNNLUBVqrjLZomPoozM3gIZBf8AM1eMFV9oYW8MgHExuB4lCB+dActt7HGLAogBMuLfzgps1pbyT2J4WS6X7tOVRxQPMq3ZoVCgCON7KANBZgqtawA4jhUHa7EDyvBD5phkI5DOFC+8C3trWQgHThVTr5tNJF70XUnFyZT/APTkB9JS/wBd3f8AvE02Xsxh2UgRIpI9IKMw6i4rVtRVX1s+bLvqa/CvkczgtkxZzDLHGJQLq27TLKnrrpoea9x9lTy7GiU2MUf9mlv3VqbR2eJVtfKynMjjirc+o7iO8VVixudWSUZZYxdh3ED56nvUgHX+INbusct6ZzdVGL2Wvg/T4/c7P4JdmKkeKlRVXPKkQyqFFokuTp9KVh9mvQReud+D3B7vZuHuLNIpmbxmYya+AcD2V0lq9DXHZikeUtltzcuY29ZeN7LYSU3kw8Jb1t2of8YAb861QKW1Zms5mXsFD/RSzxdFmMi/hmDj91UZuyeKT0JopRykjaJvxxll/Yrs7UtAeeT4bFR+nhXI9aJkmHuBD/s1Uh2xGz5M2V/UcNG/4HANemkVxPbAnEpOU+TwQz57C74lCrlFPcqKDmtxZgPmEVBJmzTsskYI818y+DhS6+9Vf3CpI5iSwtqhAPtUMD7m/fS7ZQbpXHzZcO48N9GD+yzD205YgMUw9eBT7Y5GB/KVfdUkC60a8qu7kUbkc6Ap3PKi5q5uRzo3I50BTzml3hq1uetBh60BV3xpRiDVnc9aNzQFcYk0vlVTbmjcGgIhiulOGKFKYelJuulAKMSKcJxUe76Um7HKgJhIOdOzdariMUZBQFmky1BlpR4mgJTGKTdUgY86XMelANZ/oimGQ+qKiOJNNM5oDiO3eHz4tVItfBvktoQ6zqVI6g5ao9n9vCZFV/Nly3I7mA0LLzF+I7jpWr2qYnHQdMNMfZvYh++uXjwSmeSNhZWdpIiDZlYWEmRhwIJDeDGqvVKMptP3Mu9E5RhGUfevwdnHN3H31LeuZTEzw6MN8g+coAlH1k4N4rr0rRwO2Y5PQYXHFToR4qdV9tqq5VNb0XML4vc9z95q1T2nstJ1s1wbEBlNmFxY2PIjiDoaJseEZWbSMghjxCm4KsbfN0Iv3XHOpoMdG5IR1e2pykMByuRpWKUo4kjY5QlmDN/Adu8TFCEOGikZFCqyzmJWCgAXQo2QkDmRfkK7Ts52iixsAliuNSskbaPHIPSjkHcw/MWI0NeZ3qKCeXDzeUYYgS2AkQm0c6DhHJbgw1yvxXqLirOjXvOLPmUup6LWztU8eX4PZaKyezfaWLGw7yK4IOWWNtJIpBxR17j14EaitWrcoWsC0UlQYvGLGjO5CqilmY8AoFyfdQFDtBtB1CQQH9InJVDa4jQfKTsOSAiw72ZR31l9pHXC4NMJABnmUxJm86yf088nrWDEk/Od1HfUJ26mF/ScSrmfFDzIlXO8WGQEopHcBcFrXOeUAA6VhYfahxUj4okESeZEBqEhQnKviWzOerAfNqMrODLDxkn2tIow6oPXw6DXX5eIfuBqR8SDi104QSX+1LDb+41UMUc80adyXlf3MkQ9rFm+6qTDxnO8jcWyqo5Il7e0sznwK1JibHlA5UeUD/w1RzUZqAtYjaCIjO2iqCzEAk2AudACT4Cq6bVdvk8JjH/3dox75ilV8YLxuOaOPepFd1sLFb3DQy/rIYn/ABRq38aA5NVxrejgHHWTEYZPyRnP5VKuyNot/RYVPrYiaQ+5YQPzrtQ16WgOQj7L40+liMMnRcPM/wCbTL+6p07HzH0sY32MPCv9/PXT2prDrQHPDsSPnYrFH7UKf3IhTx2Fwx9Jp3+tip/3BwK3UYWp68KA84xcSYfHMIswizLh2Bkdxvd2syvd2JB88p4kVpb2ufxM5kigbvxWNM/XJnkxC/sRxitS9CS3vqY09V70XoQTiejfCoKKAsb0UZxVeigLOYUZqrXpaAjyGnbo1dKePuoy9DQHF7XjvtEA92DP7U//AG1g47BkqSukiSuyHuzBmFj0I0PQ10u3UttFD62DYfhxCn/nrJcZ3YDlI3tV1H8TVLqm1e/I9FooqWmS97Jdl4tZ4xcWOosfSUjRkPUHSm7Q7PpJrYFhwbVXHg66isOTEGGbeDRWvvRyyELvAOlxfoL91dZBPmHUceXiOlcs4yre1Hgd1Uo2pwnxRzYweIi9Byw9WQX/AOIuvvBq/g9rSbrePDIqBmUui7yK6mzXK6rqOLAVFNtN5WbycDIl88zm0YI9ILYEtbp769F7FbAlGz8MbjNJHvmvcG8pMpHDT067aKVdnb/krtTqHp8dW+PPh5fxuONwu1o5BdWBHMEW/lVxXBrptrdhIpCWeCz/AK2K6P7XjIJ9t65zE9ipo/kJ8wH9HOuvgJEAt7VPjWNnR0l/ozKrpaL3WLBBDNLh5xicNbegAOhNknjH9FJyPqv809CRXq2wtuR4uBZoicrXBU6Ojg2eN17mU3BFeQzYqSD/AFmJ4x6/pxf2q3C/atU2x9tTw4iY4N41SRIzJnUyKZCPNkRVZRm3eUEk2bzdPNrZprJ0f4W8DVrKq9Tiyh5k+7meo9oO0keECZgXkkJEcSlQ7BdXa7EAKo4kkC5UcSKyU2zFtCWOKJvMS02IjcFJCVPxUTRtrbOM5Oo+LXUhq4jIS7SSSNLK9s8r2zEDUIoACog7lUAe3WqWMwsjH0YZADdQ4dHX6sgzWPUAVL6QW3hLcQuiZdXlvf8AT8mj2txk0m0Z908ZCLFHldSWFgXIFnBCnOhJtqbD5tWeykLGNpXCDekFQl7FVzASG/ewse/QLrXIRbNZ2Ec8ZV5pmyzl94qrxEavcvm3SFRcAEj2V6IsqgWAsBoB3AdwropSnOVvkjk1DdVcafN8fUkSBQSQBdjcnmbAD8gBT8gqHfjlSjEDlXYV5LkHKgRjlTBOvX3f50vlC9fd/nQD9yD3VsfB5Lm2Zheax7s+MbNH/wAlYZxS9fd/nWp8G0n6Gy/q8VjE9nlMjj8nFAdQBpQKVTTe6gHUx1p5NMkNANRKodp8YYcDiHX0hC4T67ArGPxMtaKmsDtrJeOCL9biYr/VizYhvZ8So+1QHKS4P9JhiX0cNhj73KxJ+zDJ76vHCmq+BnBxGKc+vHEPCOJSf25ZPdWj5UtAVfJ2pNy1XPKF50CYc6Ao7pqTI3Ks7tBtjPE3ksr7xDmvFGXVsvpR58jJci46G1Z0PajJOinENMhTMVEUbO+ZQY0jWNAb2IZmJsoy39LTW7Ip4MlFtZOh1ozGszEdtBH50uExMcffIViZV6uEkJUdTW5hcUkq5k1HuINr2IOoNiDrzBrJSUuDIaa4lbPRnq6YxyppiHKsiCt5SedG/POq1FAYu3W/TsMecOJX3NA1ZeA9P7Ev+KtaG3P9bwh+jih+xGf4VQ2eup6GZf8Ai/8AbVNrf1PJep6Ho79FfF/8mNtJtW6DE/syKf4Vrbc2dllTDwvlSYF2A4xRAjMqn1WYgKPm+d3Wtl4yPM7DmcUv4iLVtTzgTJK+glw8ARjotxnYrm4X84G3E+ys4/pSwuH5Nc/14ZeE/wAepNjtnE4Yww5UuuQXBsF4Ead9r6112y/hRRAI58OyBLJnhYSoMulipAYW5C9YCsDwqhtHAE+fH8oOI4BwPmt15Hu8NK5NPqZVNrmd+r0cL0ny+x69sjtHh8T8hMkhHFQbSD60bWZfaK0HjDcQD4gGvAFdGKSsuYJcMNVkUX87Ky+cjqddDzHfXbYLa+LhAMOI3qWuI8SDKLd2WdbSDxbPV1TcrV7zzmo07pfNM7zFbIRlOUWNtLcD0IrynE7OSHGzqihFdIZMqiwud6jaDQaoPfXZ4X4RgumKw8sXOSP9Jh8SUAkUeKe2kx2BwG0hnjmicrch0kyyRn5xDKcycyCLcxS+rra3AaW7qLVZjgcjRUMGEnCZ1ImiJYpmtHPurnI50CPdbNbzNGHE0zCYRsSsTyBFiJEuS5dmUXyq6lQpBuG7xoONUy0Fu1h8OZ6GXSdGxtJ7+RN2bgErySuc7JIyRkEGJUtoYraFspAYnUG44V0OWolIAsNAOA4Uuer2uChFRXceZtsdk3N95JkFG7FR5qXNWZrJRhfD8Sj95pfJPpL+IfwqG9F6AkbDW+cD4H/KtH4ODYY1PVxjN7JIMO/7yayr1f7BPbGY5eYwkvvjkjP+CKA7Ve+nAUWooBCKY3GpKKAYnGuT7QzB8fGvdBh3kbo0zhF9ywy/irr68y7QYo5NpSj0pJfJYz9VUw62+8eQ0BW2Kc0KueMpeY/eu0g9wYD2Ve9tJHhwqhRwUADwAsKXJQBVDaxzBIgT8a+VrGx3aqXk17rgBPt0m09tQ4ewmfJm4aE38LCsSTtRFnMuYXymOFCygi5Bd3YnKlyqDU6BdeNq1Wyai9niZwW/eXe0W2TAqxwoxYjXIobcxqNX3YNyAOA4aUvZLYi4eAG15JQHduJ87zlS/IA+03PfVXCbVgSNwrrPLJcMyhjG8hBtHvbZVQC/E6KCTrenbE2+kUSRYlhGVUCOR/MjmjGiOrHQG1rqTf2EVXW0uFeI733nRGWXlmlidpOuKihELMkiOzS/NSw0VtLa8OPeKr9nBupsRCCcsTJuxyjkBcR+CsJAOQa1OxHaqAebE4mkPoxw/GsT9nQeJIHWn7DwLoHkltvZmDsAbhAAFSO/fYXJPNjWeihJPOMLHzMbmsYNoYk86d5WedVr0XqzOYSiiigMLbo/SsJ/vP8AhrVLZ8nnSD6c35TH+Yq5tjXGYcerFiG95hUfxrN2cfjZPr4n/GX/ADql1u+x/Bep6Lo7dSvi/QgihJlsq5i80gAvYWDHMSe4AC9ddhsEFhSJrOFjRDcAhgqhdVN+NuFZfZzBW3kxNyzzKot6KCZ83iSw/ZHthxXay8d4o2XOBkd8nfqCsSFmdrahdL13adKqGZd5W6qUrrNmK3Ii2pEsDhMOxDmxMRJeJU9Zr6x31sAdfVtchY9uAfLLu+7NfNH+McPtBajwOxZm7t0pOZnk8+ZyeLFAdCebHT1baVOuzI96LZnERu0jnMWkHBVGiqFOpygagDuauW+pSzZNbK+p26a+UGqq3tP6L1ItpwBRv49QR8YBaxAHmyju04E+rr82t3ZOHZIUV7XUWsDmAFzlW/fYWF+lZOGu1xhlGUnzpD8gD35VHyh6LYc2rbwWF3caICWCKFBNrmwsOFbtFCSTclg5ukbIuSjF545+JPWXtbZEMpvJAJL3BdQBIPtAhiPAnwrUqvLC97rJb6LIGX2WKn8zVgVZnJszDjhA7dGWUj2745a0BLkGaSy3sFRdfBRbVmPIDu6ElN1KeMiD6sRv72cj8jT4cIFObVmtbOxu1uQ7lHQACgJY2JAuLHle9ulxTqKKAKKKVWtw/hQCA0oB61MmJbvkYeF/4EUpm/rH9x/6qAhsevup3ZfaKR7UkDOq7zBqNWA86OYkA3PHLNelZx6zHx//AFWPtXCLnWQqCDaN7qDox+LOvJzbwkPKsZtxi2lkzhFSkot4yerQ49SNWQn6LAip1lB4GvCxi8GWCjdEsbLaMFWPJXy5WPQGrQhg9RP7Nf5VXPX44wZbLotPhYv75ntmakLjnXi4hi9WP8K/yoOFi9WP8K/yqPaK8JPsiXjXyPZlkBvYjr0ryefFLLHhlBB3uKmxL29XeTTC/teKsuU4ePju1uOAsDbvJA7uvCqczQxzQuN2iB1bP5qrlVC2hHcbKNOlba9Z1jSUXvNNvR/VRcnNbjtc1Uts7XXDQtKwLBbAKtrsWYKAL6cTVAbRlmFsOhRf10ylV8Y4dHf25R1NUtodnAInfLJi5iBdXlyCUZlOQjRFQEBgoHd1N+8qy1gNpT4xM0dsPFmZSxKyzMVYqwUEZEFxxOY9BxqKbY0W9EMakyFQ887EySpGSQArtcq7kEC1rBWI1tVzs9is8RUxCB0bK8QIIUsA4IK6EEMDfnflWNsXbUBMjnECOaSaQsG9AhWKRJZrBgI1XVSDqda0aicowezxNlaTe80Ns4WKKAhrslgiQ2FrMwtFGqgXLHKutzY8dSadsCN1aTDT2ayRzInpoquXUxKWuWVGS1/paWFgGRSmfGLmKFMPHvFKHMrSSFkVteGVVfTX0uNWdr7GM8iOJGjyq8b5NGeJypKZvm6qPOGup53rXpa3GGXxZNssvAzs/tBpJcSm6RIopMkUiaLIPODdCQQL24E27q2ilQ4eNY0VEUKqgBVGgAHAAVJvK6zUBSm2p2ekzUBO7IOf5Uw4hOX51lvKT/8AdZ+N2aZDcySKLWKrIwRhyK/ytfvvVD26xvjjyPT+zKorhnzGYnFqZ5cSfk0RYYgNS1mJcrzLSEKOeSqWycNMqhnEQY5yVYuxDOxdrldDqeA99XU2VZgSc2UWQGwVBa3mIoAGml+NtKn8l6CtMrtptvfk6YafZSilhL1/u4u4HFrFEsYGbKLFiACSSSzHlckn21y/Z3ayRSRhwSRCka+axCyG2cMQPNNlUX+twrb8l6Ae6k8l/wDNKzWql+5mt6KH7Y45+8Mb2iDExoyoR8o2ZQygjRUufTI7/mg342rKixsY/wBYACDRIx52Ht3Z3W4c9HsOh9KtJtnKTcgE8yoJ/dUbbIjPFEP3a/8ATUdocsbTYWlUU1FLf/d5ox7bBAsBbusNLdO6njavT8qz8Ps8IMqKFHGygKL87AVL5F4e4VD1NniZktHV3wRc/wBJnl+Qo/0p0/IVTGDo8l6/madqs8TJ7FV4EXxtDwpwx/QVQ8nNKsFO1W+Idhp8Be8v6Cjy/oKr0VHbLvET7P0/h+5Y8v8Aoijy7oKrWotU9su8X2I9n6fw/cseXdBTX2hYcKhtRlqO13eIn2fR4QO1TyFVNpY3PGQ65kzRmRFFy0QkRpUA7yUDC3ferJjphwq8hUrV2Zy2Yy0FTTSijc7abcws2zZUWXDSrKY1wSRlS4e6gfF2vHktc8gGvbRRzLpDfSCI/dp/KpRs2MNmyLmPFrDN7Txp/ka8q23a12NY3GnT9HKpPa3lQwRf7PH+BB/CoMRgIXUruwlx6SHIw6gg6GtHyMUvkorn6+XM6uzR5I1/g82thMJC0TTJFPvXaV8Q4V5orndMsjemFSwygixB4X87mYRAcTiJ4YwytiJTA3zVjv6UQIsoZ85uOII7qvSYJGFmUEciLj3U4YZeVdE9a5QUVuOSvo1Qsc28rkB2o3L8z/KnDaZ5fn/lTfJ19Ue6jydeQrn6+XNnX2aHJFTFxxyvmcNqoVlDsEcAkqJFFs4GZtDp5x41cXGqFCBRlAsFygKByy2tTfJl5fvpfJ15fvqe0T8TMex1+FfIoSTph3M0SKqkATqqqLoCSJAF+ctzcd4v3gVb2T2nWdWdUYJmKoxsM4HFwO5b3Hsp5wy8vzNIuFUaAaDgO6tq1s0sZ3ml9HVuWcLBopjQaf5UKoBBypant9pD6Lo5fUveVCjyoVRop2+0ey6PePooorgLUKKKKAKKKKAW1Lu6WipSMWxd1RuaSipwRli7mjc9aKKnBG0xdz1o3NFFMDLDc0bnrSUUwMsNz1o3NFFMDLDc9aNzRRTCGWJuqDHRRUYJyxpSktS0VDMkxKKKKgkKLUUUAlqLUUUAZaMtJRQBlotRRQBakoooQLS5KWiskjCTw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9144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475656" y="836712"/>
            <a:ext cx="6130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 smtClean="0"/>
              <a:t>Trenie u znalostných pracovníkov – knowledge workerov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67744" y="263691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 smtClean="0"/>
              <a:t>Premýšľanie je </a:t>
            </a:r>
          </a:p>
          <a:p>
            <a:pPr algn="ctr"/>
            <a:r>
              <a:rPr lang="pl-PL" dirty="0" smtClean="0"/>
              <a:t>nevyhnutné</a:t>
            </a:r>
          </a:p>
          <a:p>
            <a:pPr algn="ctr"/>
            <a:endParaRPr lang="pl-PL" b="1" dirty="0" smtClean="0"/>
          </a:p>
          <a:p>
            <a:pPr algn="ctr"/>
            <a:endParaRPr lang="pl-PL" b="1" dirty="0" smtClean="0"/>
          </a:p>
          <a:p>
            <a:pPr algn="ctr"/>
            <a:r>
              <a:rPr lang="pl-PL" b="1" dirty="0" smtClean="0"/>
              <a:t>Trenie sú všetky veci, ktoré nám </a:t>
            </a:r>
          </a:p>
          <a:p>
            <a:pPr algn="ctr"/>
            <a:r>
              <a:rPr lang="pl-PL" b="1" dirty="0" smtClean="0"/>
              <a:t>znemožňujú </a:t>
            </a:r>
          </a:p>
          <a:p>
            <a:pPr algn="ctr"/>
            <a:r>
              <a:rPr lang="pl-PL" b="1" dirty="0" smtClean="0"/>
              <a:t>zabraňujú </a:t>
            </a:r>
          </a:p>
          <a:p>
            <a:pPr algn="ctr"/>
            <a:r>
              <a:rPr lang="pl-PL" b="1" dirty="0" smtClean="0"/>
              <a:t>prekážajú </a:t>
            </a:r>
          </a:p>
          <a:p>
            <a:pPr algn="ctr"/>
            <a:r>
              <a:rPr lang="pl-PL" b="1" dirty="0" smtClean="0"/>
              <a:t>v efektívnom premýšľaní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59632" y="1052736"/>
            <a:ext cx="6696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Neustále </a:t>
            </a:r>
            <a:r>
              <a:rPr lang="sk-SK" sz="2800" dirty="0" err="1" smtClean="0"/>
              <a:t>vyrušovače</a:t>
            </a:r>
            <a:endParaRPr lang="sk-SK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Stále rozdrobená pozornosť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Paradox voľby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Multitasking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Neporiadok v našich životoch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Náš inštinkt, ktorý nám (kvôli 1.-5.) bráni ovládnuť </a:t>
            </a:r>
            <a:r>
              <a:rPr lang="sk-SK" sz="2800" dirty="0" err="1" smtClean="0"/>
              <a:t>skill</a:t>
            </a:r>
            <a:endParaRPr lang="sk-SK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Nikdy nedosiahneme stav prúdenia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2800" dirty="0" smtClean="0"/>
              <a:t>Strach, že nám niečo unikne</a:t>
            </a:r>
            <a:endParaRPr lang="sk-SK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764704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Prerušenia v práci dnes zožerú 28% pracovného času "</a:t>
            </a:r>
            <a:r>
              <a:rPr lang="sk-SK" sz="2800" dirty="0" err="1" smtClean="0"/>
              <a:t>knowledge</a:t>
            </a:r>
            <a:r>
              <a:rPr lang="sk-SK" sz="2800" dirty="0" smtClean="0"/>
              <a:t> </a:t>
            </a:r>
            <a:r>
              <a:rPr lang="sk-SK" sz="2800" dirty="0" err="1" smtClean="0"/>
              <a:t>workera</a:t>
            </a:r>
            <a:r>
              <a:rPr lang="sk-SK" sz="2800" dirty="0" smtClean="0"/>
              <a:t>„</a:t>
            </a:r>
            <a:r>
              <a:rPr lang="sk-SK" sz="2800" b="1" dirty="0" smtClean="0"/>
              <a:t>  </a:t>
            </a:r>
            <a:r>
              <a:rPr lang="sk-SK" sz="2800" b="1" dirty="0" err="1" smtClean="0"/>
              <a:t>Schefren</a:t>
            </a:r>
            <a:r>
              <a:rPr lang="sk-SK" sz="2800" b="1" dirty="0" smtClean="0"/>
              <a:t>, </a:t>
            </a:r>
            <a:r>
              <a:rPr lang="sk-SK" sz="2800" b="1" dirty="0" err="1" smtClean="0"/>
              <a:t>Attention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age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doctrine</a:t>
            </a:r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r>
              <a:rPr lang="sk-SK" sz="2800" dirty="0" smtClean="0"/>
              <a:t>28 miliárd pracovných hodín v USA</a:t>
            </a:r>
          </a:p>
          <a:p>
            <a:r>
              <a:rPr lang="sk-SK" sz="2800" dirty="0" smtClean="0"/>
              <a:t>21$/hod</a:t>
            </a:r>
          </a:p>
          <a:p>
            <a:r>
              <a:rPr lang="sk-SK" sz="2800" b="1" dirty="0" smtClean="0"/>
              <a:t>  $588 miliárd dolárov ročne</a:t>
            </a:r>
          </a:p>
        </p:txBody>
      </p:sp>
      <p:sp>
        <p:nvSpPr>
          <p:cNvPr id="3" name="Obdĺžnik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4000" b="1" dirty="0" smtClean="0"/>
              <a:t>Sme tak napojení... až sme odpojení</a:t>
            </a:r>
          </a:p>
        </p:txBody>
      </p:sp>
      <p:pic>
        <p:nvPicPr>
          <p:cNvPr id="64514" name="Picture 2" descr="http://www.honoracademy.com/wp-content/uploads/2012/03/US-one-trillion-dollars-deb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9"/>
            <a:ext cx="9144000" cy="3769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lbioeconomista.files.wordpress.com/2013/08/ann-arbor-page-university-of-michigan-law-quad-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210801" cy="13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attentiontoliving.files.wordpress.com/2014/01/multitasking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724" y="1196752"/>
            <a:ext cx="9233694" cy="5683854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4139952" y="0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2400" b="1" dirty="0" smtClean="0">
                <a:solidFill>
                  <a:schemeClr val="bg1"/>
                </a:solidFill>
              </a:rPr>
              <a:t>Prepínanie medzi viacerými úlohami</a:t>
            </a:r>
          </a:p>
          <a:p>
            <a:pPr algn="r"/>
            <a:r>
              <a:rPr lang="sk-SK" sz="2400" b="1" dirty="0" smtClean="0">
                <a:solidFill>
                  <a:schemeClr val="bg1"/>
                </a:solidFill>
              </a:rPr>
              <a:t>  Znižuje efektivitu o 20-40%</a:t>
            </a:r>
          </a:p>
          <a:p>
            <a:pPr algn="r"/>
            <a:r>
              <a:rPr lang="sk-SK" sz="2400" b="1" dirty="0" smtClean="0">
                <a:solidFill>
                  <a:schemeClr val="bg1"/>
                </a:solidFill>
              </a:rPr>
              <a:t>  </a:t>
            </a:r>
            <a:r>
              <a:rPr lang="sk-SK" sz="2400" b="1" dirty="0" err="1" smtClean="0">
                <a:solidFill>
                  <a:schemeClr val="bg1"/>
                </a:solidFill>
              </a:rPr>
              <a:t>University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of</a:t>
            </a:r>
            <a:r>
              <a:rPr lang="sk-SK" sz="2400" b="1" dirty="0" smtClean="0">
                <a:solidFill>
                  <a:schemeClr val="bg1"/>
                </a:solidFill>
              </a:rPr>
              <a:t> Michigan</a:t>
            </a:r>
          </a:p>
        </p:txBody>
      </p:sp>
      <p:sp>
        <p:nvSpPr>
          <p:cNvPr id="3" name="Obdĺžnik 2"/>
          <p:cNvSpPr/>
          <p:nvPr/>
        </p:nvSpPr>
        <p:spPr>
          <a:xfrm>
            <a:off x="0" y="0"/>
            <a:ext cx="6130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smtClean="0">
                <a:solidFill>
                  <a:schemeClr val="bg1"/>
                </a:solidFill>
              </a:rPr>
              <a:t>Multitasking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1600" y="2420888"/>
            <a:ext cx="4032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800" b="1" dirty="0" smtClean="0"/>
          </a:p>
          <a:p>
            <a:r>
              <a:rPr lang="sk-SK" sz="2800" b="1" dirty="0" smtClean="0"/>
              <a:t>IQ test – 2 skupiny ľudí</a:t>
            </a:r>
          </a:p>
          <a:p>
            <a:endParaRPr lang="sk-SK" sz="2800" b="1" dirty="0" smtClean="0"/>
          </a:p>
          <a:p>
            <a:r>
              <a:rPr lang="sk-SK" sz="2800" b="1" dirty="0" smtClean="0"/>
              <a:t>1 – Plnohodnotné sústredenie</a:t>
            </a:r>
          </a:p>
          <a:p>
            <a:r>
              <a:rPr lang="sk-SK" sz="2800" b="1" dirty="0" smtClean="0"/>
              <a:t>2 – Vyrušovaní e-mailami a telefonátmi, ktoré mali ignorovať</a:t>
            </a:r>
            <a:endParaRPr lang="sk-SK" sz="2800" dirty="0" smtClean="0"/>
          </a:p>
        </p:txBody>
      </p:sp>
      <p:sp>
        <p:nvSpPr>
          <p:cNvPr id="3" name="Obdĺžnik 2"/>
          <p:cNvSpPr/>
          <p:nvPr/>
        </p:nvSpPr>
        <p:spPr>
          <a:xfrm>
            <a:off x="683568" y="764704"/>
            <a:ext cx="7632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err="1" smtClean="0"/>
              <a:t>Vyrušovače</a:t>
            </a:r>
            <a:r>
              <a:rPr lang="sk-SK" sz="5400" b="1" dirty="0" smtClean="0"/>
              <a:t> nám znižujú IQ o 10 bodov</a:t>
            </a:r>
          </a:p>
        </p:txBody>
      </p:sp>
      <p:sp>
        <p:nvSpPr>
          <p:cNvPr id="4" name="Obdélník 3"/>
          <p:cNvSpPr/>
          <p:nvPr/>
        </p:nvSpPr>
        <p:spPr>
          <a:xfrm>
            <a:off x="6300192" y="5013176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err="1" smtClean="0"/>
              <a:t>Glenn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Winson</a:t>
            </a:r>
            <a:r>
              <a:rPr lang="sk-SK" sz="2800" b="1" dirty="0" smtClean="0"/>
              <a:t> – </a:t>
            </a:r>
            <a:r>
              <a:rPr lang="sk-SK" sz="2800" b="1" dirty="0" err="1" smtClean="0"/>
              <a:t>King‘s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College</a:t>
            </a:r>
            <a:r>
              <a:rPr lang="sk-SK" sz="2800" b="1" dirty="0" smtClean="0"/>
              <a:t>, </a:t>
            </a:r>
            <a:r>
              <a:rPr lang="sk-SK" sz="2800" b="1" dirty="0" err="1" smtClean="0"/>
              <a:t>London</a:t>
            </a:r>
            <a:r>
              <a:rPr lang="sk-SK" sz="2800" b="1" dirty="0" smtClean="0"/>
              <a:t>, 2005</a:t>
            </a:r>
          </a:p>
          <a:p>
            <a:endParaRPr lang="sk-SK" sz="2800" b="1" dirty="0" smtClean="0"/>
          </a:p>
          <a:p>
            <a:endParaRPr lang="sk-SK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biblechick.com/wp-content/uploads/2013/11/broken-heart-saidaon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102"/>
            <a:ext cx="8460432" cy="6874102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4149080"/>
            <a:ext cx="4392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rgbClr val="FFC000"/>
                </a:solidFill>
              </a:rPr>
              <a:t>V Británii strávi rodič - </a:t>
            </a:r>
            <a:r>
              <a:rPr lang="sk-SK" sz="2800" dirty="0" err="1" smtClean="0">
                <a:solidFill>
                  <a:srgbClr val="FFC000"/>
                </a:solidFill>
              </a:rPr>
              <a:t>knowledge</a:t>
            </a:r>
            <a:r>
              <a:rPr lang="sk-SK" sz="2800" dirty="0" smtClean="0">
                <a:solidFill>
                  <a:srgbClr val="FFC000"/>
                </a:solidFill>
              </a:rPr>
              <a:t> </a:t>
            </a:r>
            <a:r>
              <a:rPr lang="sk-SK" sz="2800" dirty="0" err="1" smtClean="0">
                <a:solidFill>
                  <a:srgbClr val="FFC000"/>
                </a:solidFill>
              </a:rPr>
              <a:t>worker</a:t>
            </a:r>
            <a:r>
              <a:rPr lang="sk-SK" sz="2800" dirty="0" smtClean="0">
                <a:solidFill>
                  <a:srgbClr val="FFC000"/>
                </a:solidFill>
              </a:rPr>
              <a:t> - viac času vybavovaním e-mailov, ako so svojimi deťmi</a:t>
            </a:r>
            <a:endParaRPr lang="sk-SK" sz="2800" b="1" dirty="0" smtClean="0">
              <a:solidFill>
                <a:srgbClr val="FFC000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0" y="0"/>
            <a:ext cx="61302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smtClean="0">
                <a:solidFill>
                  <a:srgbClr val="FFC000"/>
                </a:solidFill>
              </a:rPr>
              <a:t>Ustavičné vyrušovanie ničí naše vzťahy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2204864"/>
            <a:ext cx="40324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Paradox voľby</a:t>
            </a:r>
          </a:p>
          <a:p>
            <a:r>
              <a:rPr lang="sk-SK" sz="2800" dirty="0" smtClean="0"/>
              <a:t>Strata schopnosti sústredenia</a:t>
            </a:r>
          </a:p>
          <a:p>
            <a:r>
              <a:rPr lang="sk-SK" sz="2800" dirty="0" smtClean="0"/>
              <a:t>Reklamný smog</a:t>
            </a:r>
          </a:p>
          <a:p>
            <a:r>
              <a:rPr lang="sk-SK" sz="2800" dirty="0" smtClean="0"/>
              <a:t>Komplikovanejší svet</a:t>
            </a:r>
          </a:p>
          <a:p>
            <a:r>
              <a:rPr lang="sk-SK" sz="2800" dirty="0" smtClean="0"/>
              <a:t>Informačný pretlak</a:t>
            </a:r>
          </a:p>
          <a:p>
            <a:r>
              <a:rPr lang="sk-SK" sz="2800" dirty="0" smtClean="0"/>
              <a:t>Preťaženie vyrušovaním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/>
              <a:t>Zhrnutie</a:t>
            </a:r>
          </a:p>
        </p:txBody>
      </p:sp>
      <p:sp>
        <p:nvSpPr>
          <p:cNvPr id="4" name="Obdélník 3"/>
          <p:cNvSpPr/>
          <p:nvPr/>
        </p:nvSpPr>
        <p:spPr>
          <a:xfrm>
            <a:off x="5076056" y="2276872"/>
            <a:ext cx="2952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</a:rPr>
              <a:t>Pozornosť sa stala najcennejším zdrojom informačnej ekonomiky</a:t>
            </a:r>
          </a:p>
          <a:p>
            <a:r>
              <a:rPr lang="sk-SK" sz="2800" b="1" dirty="0" smtClean="0"/>
              <a:t>  </a:t>
            </a:r>
            <a:r>
              <a:rPr lang="sk-SK" sz="2800" dirty="0" err="1" smtClean="0"/>
              <a:t>Wired</a:t>
            </a:r>
            <a:r>
              <a:rPr lang="sk-SK" sz="2800" dirty="0" smtClean="0"/>
              <a:t> </a:t>
            </a:r>
            <a:r>
              <a:rPr lang="sk-SK" sz="2800" dirty="0" err="1" smtClean="0"/>
              <a:t>magazine</a:t>
            </a:r>
            <a:endParaRPr lang="sk-SK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889844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 smtClean="0"/>
          </a:p>
          <a:p>
            <a:r>
              <a:rPr lang="sk-SK" dirty="0" smtClean="0"/>
              <a:t>  </a:t>
            </a:r>
            <a:r>
              <a:rPr lang="sk-SK" sz="4000" b="1" dirty="0" smtClean="0"/>
              <a:t>Možnosti, ako naložiť s tým, že sa viem lepšie sústrediť</a:t>
            </a:r>
          </a:p>
          <a:p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sz="2400" b="1" dirty="0" smtClean="0"/>
              <a:t>Rýchlejšie a lepšie sa učiť</a:t>
            </a:r>
          </a:p>
          <a:p>
            <a:pPr>
              <a:buFontTx/>
              <a:buChar char="-"/>
            </a:pPr>
            <a:r>
              <a:rPr lang="sk-SK" sz="2400" dirty="0" smtClean="0"/>
              <a:t> mať viac času na zábavu, priateľov, koníčky, alebo lepšie výsledky v škole</a:t>
            </a:r>
          </a:p>
          <a:p>
            <a:endParaRPr lang="sk-SK" sz="2400" dirty="0" smtClean="0"/>
          </a:p>
          <a:p>
            <a:endParaRPr lang="sk-SK" sz="2400" dirty="0" smtClean="0"/>
          </a:p>
          <a:p>
            <a:r>
              <a:rPr lang="sk-SK" sz="2400" dirty="0" smtClean="0"/>
              <a:t> - </a:t>
            </a:r>
            <a:r>
              <a:rPr lang="sk-SK" sz="2400" b="1" dirty="0" smtClean="0"/>
              <a:t>zarábať viac a pracovať menej času / pracovať viac</a:t>
            </a:r>
          </a:p>
          <a:p>
            <a:r>
              <a:rPr lang="sk-SK" sz="2400" dirty="0" smtClean="0"/>
              <a:t>    - mať viac času na rodinu, zábavu a ostatné veci</a:t>
            </a:r>
          </a:p>
          <a:p>
            <a:r>
              <a:rPr lang="sk-SK" sz="2400" dirty="0" smtClean="0"/>
              <a:t>    - zarábať oveľa viac peňazí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Stiahni si prezentáciu:</a:t>
            </a:r>
          </a:p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www.porazskolu.sk/47-prezi</a:t>
            </a:r>
            <a:endParaRPr lang="sk-SK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475656" y="2924944"/>
            <a:ext cx="6130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/>
              <a:t>Čo teraz?</a:t>
            </a:r>
          </a:p>
        </p:txBody>
      </p:sp>
      <p:pic>
        <p:nvPicPr>
          <p:cNvPr id="57346" name="Picture 2" descr="http://punktorah.org/wp-content/uploads/2013/09/Now-Wh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data:image/jpeg;base64,/9j/4AAQSkZJRgABAQAAAQABAAD/2wCEAAkGBxQSERUUEhQWFRQVGBUUFxcUFRYUFBUUFRYYFhQUFxQYHSkgGBwnHBQUITEhJSkrLi8uFx8zODMsNygtLisBCgoKDg0OGxAQGiwkICQsLCwtLDMsLCwsLC4sLCwsLCwsLCwsLSwsLywsLCwsLCw0LCwsLCwsLCwsLCwsLCwsLP/AABEIAOEA4QMBEQACEQEDEQH/xAAcAAABBQEBAQAAAAAAAAAAAAAAAwQFBgcCAQj/xABCEAABAwICBwUFBgQFBQEBAAABAAIDBBEFIQYSMUFRYXEHEyKBkSMyobHRM0JDUnLBFGKy4RYkU4KSVHOTwvBjNP/EABsBAQACAwEBAAAAAAAAAAAAAAACBAEDBQYH/8QANREBAAIBAgQDBQYGAwEAAAAAAAECAwQRBRIhMTJBURMicbHRYYGRocHhIyQzNELwFFJiBv/aAAwDAQACEQMRAD8A3FAIBAIBAIBAIPHGwucggqOP9pWH0riwzd9L/pU7TK7oS3wt6E3QVKu7U62XKjoWxjc+rffr7JhB87oIuXGcYm96tEQ4QQsb5XdcoGUmCVMhvLW1j77u/c1vk0ZBAk/QpjvfMr/1SvP7oPGaDxt9zvGfpleP3QKt0enjzirKyP8ATUOt5g7UD2LEcWh9yuc8DdNEx49RmgkqLtMxGE2qqOKdv56Z5jcBzjeTrHpYILPgnanQTuDJHuppT9ypaY79JPc+IQXaKQOALSHA7CDcHoQg6QCAQCAQCAQCAQCAQCAQCAQePcACSbAZknIAdUGdaRdq8LHGKgjNZKMi9ptTsPEy/e6N222oKTXR1uIO1q2oeWHZBCTHC3qAbvPM8Sgk8K0YZGLMja3o3M9TtKCfp8EA2hA9jw1gQLCmYNyDru28EB3beCDw07DuQJPoGFA0nwYHZZBCYno2x4Iexrhwc0H5oIOnwupona9BUSQ2NzGSZIH77OjcbDqMxc2QW7A+1fVcI8ThNO7YJ47vp3HnleP47NyDSqWpZIxr43texwBa5jg5rgdhDhkQgVQCAQCAQCAQCAQCAQCCC0t0rp8Oi7yodmcmRtzlkd+Vjd/XYgyPFsTrcVcf4hxgpTspojbWHGWQZuPLZlsGaCZwfR9rGhrGhoGwAILHT4c1u1A6BA2BAnJOACSbAZknIAcSUFfxLTeigNn1DL3tZl5CMr5hgKCu1fa3SNuGRzPI2HVY1p8y6/wQMj2wRf8ATSf+Rv0QA7YI99M//wAjfogdU3a7Sn34p29Ax46k6wPwQWDD9PaGY2bUNacspA6PM7gXAAoLHBUhwDmuDmnYWkEHzCBbXB2oEJqJrkEHieBhwILQQdxzBQVuibWYY/XoJPZ3u+mk8UL+OrfNh5i2zhkg1LQrTeDEWkNvFUM+0gkyew7yPzN5jzsgtCAQCAQCAQCAQCAQUzT/AE7ZQAQwgTVsg9nFtDb7JJbe63lcE/EBm2G4NJNMamqeZqh+17tjRuZG37rQgu2H4WALlBJghuQQReN4/BSs155GsG4G5c7k1ozKDMtIO1l5JbRxho/1JRd3+1gNh53QUPEMUqax15XvlI2DMtbfg0ZBYm0V7tmPDfLO1ImZewYFK7aA0czn6BaLamkdurp4uC6q/iiK/Gfods0c/M/0H1WudX6QvU/+fj/K/wCEFP8AD7PzO+H0Uf8AlW9IbY4Fg87W/L6PHYCzc53qPon/ACrekMTwPB5Wt+X0ISYENzz5hSjVT5w0X4HX/G/4wazYO8bLO6Gx+K211FZ7qWXg+evh2n8vm4o6yelfrRvfE7i0kX5HcRyK2xaLdnPyYcmKdr1mF3wHtXnYQ2qY2Vn5mjUkH/q70HVSamnaP6U01YLwSAkbWHwyN6tPzFwgnWvvtQM63Dg4ZIKVj2jt3tljc6KeM60crMntcNnUckFy7P8AT8zuFHXWjrB7rtkdS0bHM3B9rXb1I4ANCQCAQCAQCAQCCmdoumwoGCKECStmHso9uqDcd9INzRY9SDwNgzrR3AnazpZXGWeU60srs3Ocdue4ckF6oaEMFygcyS2QZnpn2nNiJio9WR+YdKc42n+QffO3PZ13Blr3T1kpc9z5Xna5xJt5nYOShfJWkbys6bSZdRblxxv8o+Mpqh0ca3OQ654bG/3VLJqrT0r0em0vAceP3s080+nl+6Xjha0WaABwAsq02mesu1TFTHHLSIiPs6PSFhLZyQsozDghZRmCZCyjMOHBZQmCbgsoTBJ7AciL9VmJ2a7Vi0bTG6OqcMa73fCfh6LfTPaO/VytRwrFfrT3Z/JHFkkDw5pc1wN2vYSCDuIcMwVapki3ZwtRpMmCfejp6+TR9D+1AgiKu2bBMBmDu7xo2jb4h6bxNWaxTVLXNDmuDmkXBaQWkHYQRtCD2ppg8c0FL0n0dbK2xuHA6zHtycxw2OadyC09mum7pj/BVxArIx4HnIVUYHvt4vABuORPGwaGgEAgEAgEEFplpNFh1K6eXM+7Gwe9JKfdYPS/QFBkGBYfLNK+pqjr1Ex1nnc0fdjaNzQEF+w+jDBcoFaupaxpc9wa1oJJJsABtJKDEdPdP3Vd4acuZT7HHY6XrvDeXrwQV3B8CMlnyZM2gb3D9gqubURXpXu7vDeDWz7ZMvSv5z+y1wQNYNVoAA3Bc+1ptO8vX4sNMVeSkbQU1Vhs2eEIbOSFlHZwQiMw4cFlCYJuCyjME3BZQkm4LKEk3BZQkm4LKEkpG3FjmFKJ2ar1i0bTHRE1mH2zZ6fRWsebys4Ws4bt7+L8PonNCNNpKF2o676cm7mb2k/eZfYeWwqw4zdsKxKOeJssTg5jxcEfIjcRvCBzUwB45oKLpRgZdZ0ZLJoyHxSNycx4NweiDRezrS4YhTkSWbVQWjqGbLP3SNH5XWJHmEFsQCAQCDx7gASTYDMk7ABtKDB8WxM4riDp73pYCYqYbnWykmPEkg25W4XQXPB6EAXKCRlksgw3tK00/i3mCA/5dhzcPxXDf+kHZ68EELgOC3tJIObWnfzP0VLUajb3avTcJ4TFts2aPhH6ys4CovVRDsBYS2e6qM7PCENnJCyjMEyFlCYcOCISTcFlGSTgstck3BSQkm4LKEk3BZQkk4LKEk3LKEo+uo7+Ju3eOP8Adb8WXbpLka7QxeJyY+/p6/uldAtLnUEtnXMEhHeN3tOzvGjiN/EDorbgN+oqpsjGvY4Oa4BzSNhBzBCDnEaUPbdBQq6WTDquOuhB8B1Z2DZLTkjXHUDMHiBwQblQVrJ4mSxODo5Gh7XDYWuFwUDhAIBBnPbLjrmQR0MJtLWEteRtZTj7Vx631efiQQujWFhjWtaLBoAAQW0+EWCDMe1vSsxM/hIT45BeVwObYzsZ1dnfl1yDNtH8M7x2u8eAbAfvH6KtqM3LHLHd3OD8O9vb2uSPdj85+i3NXNezgo1YTgoAsJQ6siWzwhGNnBCyjME3BZQlB45iDmEMZkbXJ357AFawYotG8uFxXXXxWjHj6T3mTPDsSfrhrzrA5Z7Qd2a2ZcNeXeFHQ8Qy+0imSd4np18k24Ko9FJNyy1yScsoSTcsoSTcFlCSTlJCXCII3EqX7zfP6qzhyf4y4nEtHt/FpHx+v1Xvsk0rLHijlPgdcxEn3X7TH0OZ69crLjNjjcghMeoAQcrgg+hQN+x/FjBNNhkh8I1p6Yn8jjeWIdHOvbm4oNXQCDxxsLnYEGCR1jsQxCorHZsLjDAPywxkgHq4i56oL/hcGq26BrpJi7aWnknfsYLgfmcTZrfMkBB85vkkq6hz3m75HFzjwubnoAMgOgUL3ild5WNLp7ajLGOvn+ULhTxBjQ1uQAsFyrWm07y+gYcdcVIpXtBdqg3wVasJwUasJwUCwnDxyMSQnla0XcQBxJsp1iZ6Q05clMcc152g3hq2P9xwPQ5+ilalq94aMWpw5umO0SrekH2x/S391d0/geY4x/cz8IMqQe0Z+pvzC238MqOn/rU+MfNZqidrPeIHVc+tZt2euzZseKN7zEE2Std7pB6LM1mO6FMtMkb0mJeORmSbllCSbllrkk5ZQkmVlB4QssTETG0oaojMb7tJFjrNINiLbLHiFex35oeW1mn9hk28vJ9BaC6QfxtIyU/aDwSD/wDRoFzbgQQfNTVViqI9ZpQZ1pUJKaSOsh+1pniQfzR7JIzyIQbnh9Y2aJksZuyRrXtPJwuPmgcIKh2rY0aXDJTGfazatPF+qU6pI6N1j1AQUXRHDRHHGwfda0dTvPrdBdjkLIMe7aMbJkjpWnJoEsn6jcMb5DP/AHBBVtG6XVYXna7Z+kf/AHwVDU33nl9HrOB6Xkxzlnvbt8P3TjVVd+CjVhOCrSsJw7aVhOCmssJboLFMfAu2KxOwuOwdOPVWsWm362cHXcaivuYOs+vl93r8virs8znnWcSTxP8A9krlaxWNoeby5b5bc153l1RuIkYW7dYW+SxeIms7paabVzVmvfeDrHz7Y9Aten8C5xf+6n4QaUX2jP1D5rbk8Mqel/r0+MFMXJMzr7rAdNyjh25I2buIzadTbm/2DRriDcGx4hbJjfupVtNZ3rO0pKkxTdJ/yH7hV74POrr6bik+HN+P1SJKruvvExvBNyyjJNyyhJMrKEvEYNcQh1mcxn9VtxW5bKPEMHtcW8d46rB2SY2YazuSfBUeHpI0EsPnm3zCuvMt2icggNIqMEEEXBBB6EIH3YpiZdSSUkhu+jkMY4mF3iiJ9XDoAg0VBkfbBWd7X0NINkbX1bx1vHFn1D8uYQSWAQWF0EnUSAAkmwGZJ2ADaUHzNjFe6sq3ynIyvuBt1W3s0eQssWnaN2zFjnJeKR5zss8DA1oaNgAA8lybTvO76BipGOkUjtEbFmlRboKNKwnBRpWEokoCsJxKu43i2sTGw+Ee8QfePDp81dwYdvel5rinEpvM4cc9POfX7Ph80KrLhnlDhr5cxk38x2eXFa8mWtF3S8Py6jrHSPWf09U9RYUyLP3ncTu6Dcqd81r9PJ6LS8Nxaeebvb1n9PRBY6fbO8vkreDwQ8/xX+6t93yN6D7VnUKeTwSr6P8Ar0+KfraFkmZyOy42/wB1TpktTs9JqtFi1HW3f1Qdbhzo8/ebxG7qFaplizgarh+TB1jrHr9YMluc87oazUNj7p+C1ZMfN1juv6LWTinlt4fkliVUd/cm5ZQkmVlCXiMBBDa7oZQ5hs5jg5p6G4XQpbmru8lqcXsss0fS2B14ngimGyRjH2vexcAS2/EG48lJoK4tFdl0FX0Fq/4fHO7OTayBzRzlgu8dBqB3mUGzIMPx2XvscrHHZEIYB/tZrG3mUFzwplmIIXtAxAwYfUPF76moLWyMhDAc/wBSDBMBivKDuaCfPYPn8Fo1Ftqberq8Hxc+pi3/AFjf9FpaVz3sIKNKwnBRpWE4l2CsJRJhjdb3bLNPidl0G8rdgx81t57Q5vFNXOHFy18Vvl5qwrzyiUwbDe8Os/3Bu/MfotGbLy9I7utw3h/t59pk8Mfn+yyjIWGxUXqY2iNoeEoxMqnjR9s7y+QXRweCHj+KT/NW+75EsO+1Z1Usvglq0X9xT4rM4rnvXSTcsoShMUobeNoy3jhzCt4cu/SXn+IaGKfxMcdPOP1RhVhx0lhlRcap3bOnBVs1Np3h2uHajmr7O3l2+H7HjlpdKSZWUJeIwEEXizMweIt6K1gnpMOFxbHtet/WNvwbN2RV/e4e1pveJ7o87bMni3k9WHIXidt2FBn2Mv7mtoph+HUxA9JDqEdM0G7oMC0ff3lVWSnPXq57fpa6zR6BBo1KLMCDPe2qp1aKNgNi+Ztxxa1jyfiWIMw0cb756BVNVPaHoeBV6Xt8ITjSqb0USUaVhOJdgolElAVhOJVbFajXlcdw8I6D+910MVeWkPIcQz+1z2nyjpH3fuRpYdd7WjefQbz6KV7csbtGnwzmyVxx5rjE0NaGjYBYLmTO87y9tjpWlYrXtD0lE93hKI7qrjI9s7nY/ALoYfBDyHE4mNVbf7Pk4wwe1Z1/YrOXwShoI31NPisjiqD1kk3FZQkm5ZQnqrlbBqPI3bR0V/Hbmru8pq8Hscs1jt3j4E4ZNVwPA/DepWjeNmrFknHki0eSbJVJ6fffqTKIBAIGWKt8F+BW/BPvOZxWu+GJ9JX7sPqf/wCmMn/SeBu++1x/oVt55rg2FBm/aOwimkc3JzCx4PAte03+aDSP8Vs5+qDMNAXa0Zf+eWV3q8oNNi9wIMu7cD7Km/XJ/S1BQNH/AHHfq/YKlqfFD03BI/g2n7f0hLNKrO3ElAVhOJdgrCUS8qJdVjncAT6BZrG8xCGbJyY7X9ImfyVJdJ4tMaOx+JzuAsPPb8lW1M9Ih2+C4972yenT8U7rKo9DuLobuSUY3M62ibJtyI3jatlMlqdlLVaPFqOtu/rDikoWx5jM7LnbZZvktfuhptFi0/WvWfWTglQWpJuKyjLhxWUJRmMM8IPA29VvwT12cjitN6Rf0/VElWnCS1I+7G+npkqmSNrS9FpL82Cs/d+HQooN4QCBtiI9mfL5rbh8cKPEY/l7fd81t7Ej/mZ/+0P6wrrzLaYtiChdoLL00/6HH0z/AGQUj/FH83xQWTs+Zqxan5JJW+jyg06L3Agy7twHsqY/zyf0tQZ/gLvAf1fsFS1Pih6Xgs/wbR/6/SEoCq7tRLsFYSiXYKwlEkcRd7J/RTxeOFbXT/L3+CtK+8mndH/cd+r/ANR9VU1Hij4PRcG/pWn/ANfpCVuq7sbi6G7wlGN3JKMbuSVlHdwSsozLglEZcOKyhJlin2Z8vmFuw+NQ4j/bz93zhCFW3nEnh58HmVWy+J3eHz/B++ThalwIBA2xE+zPl8wtuHxwo8Rn+Xt93zhbexMf5mf/ALQ/rCuvMtpiQUTtAdamn/7bh6iyDOf8L8kF20Zb3dRVxn8OrqG+WtcH4oNIpjdgQZz22U96OJ+fhmA8nsfcnzaPVBl+BPycOhVXUx2l3+C36Xr8JS4Kqu7EuwVhKJdgrCW5KtF43j+U/JSx9LQ06qObBePslW1feSTOAyZOHMH4W/ZVdRHWJd7g9/dtX7d0trKu7W7y6G4ujG7klGN3JKyxu5JRGZcErKMy4JWUZMcUd4LcSPqt2GPec3iVtsO3rMIhWnASdCPAPP5qrl8TvaGNsEff8zha1sIBAzxR3gtxIW/BHvObxS22Hb1leuw+n8VVJwETBwOsXk/0t9Vbeda+zYUGc9pMn+VlAzLtVoHEue0W+KC8/wCERxHogp2KR9zjVczYHuimHR7AD8Qgu2GvuxBXu0ihM2HTtG1rRIMrn2bg4geQIQYNhEln24j4jP6rRnjeu7p8Jycufl9Y/dOAqm9PEuwVhKJdgrCW7q6M9+itzM1XEcDZX6zvG7yOXH7O809JL4ZPqSDgcj+3xUMteaqzw/P7LNG/aek/78Vg1lSeo3GshuNZGN3hKMbuSVljdySjG7klZRmXBKIyiMTlu63D5lWsNdo3cHiWbmyRSPL5mYC3OdEbztCZjbYAcAqUzvO702OnJSK+jpYTCAQRmLPzA81a08d5cPi2TrWn3tg7HaEx0OufxZHPGVsgAwdR4SfNWHHX6U2YUGe6RM76po4R+JVQjya7WPyQbtqjgEGQ9rFIYcUpKke7PG+mfwDoyXxnmTrEdGoJnApriyB7VwhzS1wu1wLSOIIsR6FB8x19I6mqHxv96J5aedjtHIjPzWLRvGzZhyTjyRePKUwx9xdc6YeyraLREx5uwVhOJdgrCW7oFGd0Zi8OYeN+R/Yqxgt/i43FMO0xljz6T+iOurDkJvDazWFj7w+I4qnlx8s7x2ej0Gr9rXkt4o/P/fM81lqdDcayMbvLobuSVljd4SiO7glGJk2q6jUHM7FspTmlU1WpjDTfznshiVcebmZmd5OKCK7r7h89y15bbRsu6DDz5Oae0fNJqq7gQCAQQs5Mklmi5JDWgbzsCv468tdnlNZl9rmm0dn0lo3h38PTQw7442NNthcB4znxdc+amrHuJSarEFR0RpTU47GfuUkL5jw7yW8bGnyOsOiDaUFH7YcIdPhr5IxeWmc2pZz7s+0H/Au9LIKtoriAexjwcnBrh5i6C3SZi6DFO2XBSyoZUtHglaGO5SN+rbf8SgqWGT3bbe35blTzU2tv6vR8Mz8+LknvX5HwK0unu6BWEt3QKM7vHgOBB2FImYneGL1i9ZrbtKEqISw2PkeIV2totG7zOfBbDfln7vtJscQbjIhZmN+jVW01mLV7wlaXEQcnZHjuP0Va+GY6w7mm4jW/u5Ok/l+x9rLS6W7y6G7wlGN3JKyxuaVNaG5DM/DzW2mKZ7qGo11MfSvWUXJIXG52qzEREbQ4eTJbJbmt3eRsLjYLMzERvJjx2yWitUvDHqiwVO1uad3ocOKMVIrDtRbQgEDetm1WHicgtmOvNZU1uf2OKZ856Qley7BjUVzHkezg9o79WYjb/wArHo0q88s36FqCH0gqgAc8gg67EqAuhqK14saqUiO/+hF4WHld2vlyHFBpaDmWMOaWuFw4EEcQciEGCYRA6iq6iifcdy8mMn78DyXRuHkQDwOSDQ6CXWYgidL8DFZSyQnIkXYfyyNzaf2PIlB87N1oZS1wIc1xY9p2gg2cDzBChevNGyxpc84ckW8vP4Jhrr5hUZjZ6utotG8dnQKwlu6DkZ3egrDO7ieIPFj68FKtprO8NWbDXNXlsiaiAsOezjuVut4s4GfT3wztPb1I3UlcpHO5uwkfL0UZrE94bsefJj8NpOG4i7kVD2NVqvEs0d9peHEXcAnsak8Syz2iCElQ520n5BTilY7QrZNTlyeKxJSV3cURcbD+yxa0Vjq24sN8s7VhJ08AYOe8qre82d3T6euGu0d/UsoLAQCAQQtfUa7stgyH1V3FTlh5nX6n22Tp2jt9W79nGjv8HSAPFpZD3kl9oJHhZ5D4kraore92q0lBnmmlU+QNp4RrTVLxDGBxdkXG2wAbSg2rBcNbTU8UDPdiY1g3X1Ra/nt80D1AIMw7ZsHLRDiMQ8VOe7nA2up3kZ/7Xf1ckCGj2IhwBBuCLjmCgscgugyHte0WIP8AGRNyyEwG0HINktw3Hy52DPcNqreE+X0VfNj/AModjhur2n2V/u+iTVV3AgLoPbozuDntRiYi0bSZzUIPum3Lct1cs+bnZuHVnrjnb5Gr6Vw3X6ZrbGSsqF9Hmp5b/AiWkbQfRT3hXmto7xIDTwKdCKzPaCrKZx3euSjOSsebfTSZrdqnMVB+Y+Q+q1Wzei7i4dHfJP3QdsYALAWWmZme7pUpWkbVjaHSwkEAgEDHEamw1RtO3kFYw49/elyuI6vkj2Ve891o7K9FjUT/AMRI32MR8N/vyixAtvA2nnbna04DcYmII3GqywsgieyzDDV10te8XigvT0998ht3so6e6OvJBrqAQCBKqp2yMdHI0OY9rmOaRcOa4Wc0jeCCQgwptG7DK59E+/d/aUzz9+F2erfi0ki3LhZBe8Mqw5tkC1VThzXNcAWuBaQcwWkWII4WQYFp/og6hl1mXNO8+BxzLTt7t3PbY7wgh6Gsv4Xbdx4/3VTLi26w7+h10Xj2eSevl9v7ny0OqEAgEAgEAgEAgEAgEAgEDWtqwwWHvfLmt2PHzdZ7KGt1sYY5a+L5FdEdG5K+fUbcMFjK/wDK0n4uNjYK483MzM7y+hMJw5kETIom6rGDVaPmTxJNyTxKMHNXOGN5oKBpBNJVTx0VPnLUO1SR+FD+JKeADb/tmg2jAsJjpKeOnhGrHE3VA473OPMkkk8SUD9AIBAIKv2g6JNxGm1QdSoiPeQSb2PH3SfynYR0O5Bmei+NOJdHK0xzxO1JY3ZOa8cuB3FBfKWoDxzQN8Vw2OeN0UrQ9jhYg/AjgRtBQYNproXLQO1heSAnwyWzadzX22HnsPwQQ1HX7n+v1VbJh86uzo+JbbUy/j9fqkQVXdqJiY3h6sMhAIBAIBAIBAIBAIGNXXgZNzPHcPqrGPDv1s5Wr4jFPdxdZ9TnRXRiavl1WXDB78pBLW8ubuStODMzM7y3rR3AoqOFsULbAZkn3nu3vcd5RhLveGC5QU3SvHxEwuNyfda0Zue45Na0bygtvZjoi6ljdU1IvWVIDn3/AAWbWwN4WvnxI5ILygEAgEAgEGe9pOhDpz/G0QtWRjxN2NqYx+G4bNe17HoOFgqui+kIlbcXDgdV7HZOY4bWuG7egutPUB45oE6ykbI0se0Oa4WLXC4I4EFBkemXZi9hMtENZmZMRPjb+gn3htyJv13BnkU74yWm4sSC12ViNotuKhfHFlrT6zJg7T09EhBXNdyPP6qrbFaruYOIYsvSek/adLUvBAIBAIBAIBA3nq2t33PALZXHaypn1uLD3nefSEbU1rn5bBwH7qzTFFXE1OvyZunaPT6rpoh2bzVBbJU3ih26uyV/AAH3RzOfLeNqi2XC8MjgjEcLAxjdjW/MnaTzOaB694YLlBVtJMfZExz3us0f/AAbygddnGh75pG4jXtIdtpYHbImkZSvbveb5A7MjttYNTQCAQCAQCAQCDPO0DQAzPNZQWjrALvZkI6oDPVfuD8snZc+ICo6P6Razix4MczDqyRPBD2OHI7RzQXSjrmvGaBy+NBW9JtDqatF5WWk3SMs2Tlc2s4dUGW4/wBmNVCSYP8AMM/ls2QdWE5+V0FQf3sLtVwcxw2tcCPgVG1K27t+LU5cXgkrHiZ+8AemS0zgjyl0MfFrx46xPw6F24k3eCFCcFlqvFcM94mCgr2cfgVH2N/RtjiOn/7flINezj8Cnsb+hPEdP/2/Kfo4diLN1z5KUYLNduKYY7byQkxM/db6qcaf1lVycWn/AAr+JAzSSENFyTkGtGZ5WG1ba4617KGXWZsvS09FnwLs5rKggvZ3Ef5pPe8o/ePnYKas1DRjQKmoyHBpklFj3kliQf5G7G/E80FuZGg4qKlrBzQVHSTSVkTbuOZya1ub3uOxrWjaUEnoPoE+aRtbibfEPFBSmxbEPuySj7z8gbbr555ANTQCAQCAQCAQCAQCCp6baCQYgNcHuKpo8FRGPGLbGvGWu3kUGYzVlTh0gixCMs3Mnbc08o5P2NPI5+qC14bjQIGYIPO4QTMU7Xb0HTo0DDEsHhnFpoo5BnbXYHEX22JFweYQVTEuzCilN2tfEb39m7LZss4EBBXqvsf2mKq6B8W7m5rv2QMj2RT/APURej/ogB2RVH+vF6P+iB1Tdj7vxKoDkyIuuOpcLeiCfw/sro4zd/eS7MnuAGXJgGXVBa8MwCnp/sYY4zsu1gDiNti/afMoJNsSD172t2lBGV2LADJBT58bmqpe4oY3VEpyJb9jF/NJJsAH9tqC/aE9njKVwqKpwqaw567h4If5YWnZb8208kF5QCAQCAQCAQCAQCAQCBvX0Uc8bo5mNkjcLOa8BzSOYKDMMZ7LZYCX4VNZu0007i5nSOU3c3z8ygrY0kfTSdzWxvppeEg9m7myTY4ZhBaKHHQQCHAg7wQQglYsTadqBw2Zp3oO7DiEB3aA7tAao4oOTI0b0CMmIMagjavGwAc7BBVavS0SSCGma+pmdkI4RrnhdxGTRmLlBNYT2cVlWQ7EZRBEc/4enN5Dykltl0F9u5Bp2C4NBSRCGmibFG3YG7+bnHNx5kkoH6AQCAQCAQCAQCAQCAQCAQCBvXUMczCyaNkjDta9ocPQoKFi3ZHSucX0cktG87ozrQk8TE79iByQV6s0Nxinzj7isaNzXdxKfJ51Led0EdJi1XDlPQ1UfMRGQerL5c0CbNPYAbOkLHDaHse0j1CB3HpxTn8ePzdb5oPX6b04/Hj8nA/JA1l0+p9gl1idga17ifQIOmY7UTZQUdVJ0hc0dbusgfUmjGM1JzihpGcZn97JbiGRkgdHWQT2G9kUTiHV9RLVEZ92D3UHmxviPr6oL9hWEwUzNSniZE3gxobe3G23zQPUAgEAgEAgEAgEAgEAgEAgEAgEAgEAgEFM0y9zzKDC9L/veaBlojuQbpoTsPQIL+zYEHqAQCAQCAQCAQCAQCA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22" name="AutoShape 6" descr="data:image/jpeg;base64,/9j/4AAQSkZJRgABAQAAAQABAAD/2wCEAAkGBhQSEBQUExQWFRUVFxgaGBgYFxoYFxcXFRgXFxYYGhgdHSYfHBkkGRQUHy8gJCcpLCwsFx4xNTAqNSYsLCkBCQoKDgwOGg8PGiwkHRwpLCksLCwsLCksLCkpLCkpKSwsLCksKSksLCkpKSwpLCkpKSwpLCwpLCwsKSwpLCwsLP/AABEIAOkA2AMBIgACEQEDEQH/xAAcAAABBQEBAQAAAAAAAAAAAAAFAAMEBgcCAQj/xABREAABAgMEBQgDDQQIBAcAAAABAgMABBEFEiExBkFRYXEHEyIygZGhsXLB0RQVFiMzQlJTYoKS4fBDorLCCBdUY3OT0vEkJTQ1RIOjs8TT4v/EABoBAAMBAQEBAAAAAAAAAAAAAAABAgMEBQb/xAAzEQACAgEDAwIEAwcFAAAAAAAAAQIRAxIhMQQTQRRRBSIykUJhcRVSgaHR4fBDU6Kxwf/aAAwDAQACEQMRAD8A3GFChQAKFChQAKPCYRjh7IndCbBDLs6AaZw374jZA5S9e6sVdfKIyP2a/COOOTJN/KdMoY4fUXj3x3eMe++O7xiif1ktfVr8I4c5S2h+zX3iLrMTeL3L574fZ8YXvidg74z7+s9FaBlfeIR5TED9ivvEFZh3iNB98j9GPDaZ2CM//rLTnzR745/rLT9QfxQ9OYWrEaB75K+iPGF75nYO+M8Vylj6j9/8obPKZ/c/vflC7eb3DXhNG981bBHnvorYIzhXKWfqR+M+yOFcpStTKfxn2QnDOPXh9jSvfRWwRKlJ0LwyMZnZuny3XkN80lN40reJi8sGikfrWB64nVkhJKfkrTjmm4h6FChR2nKKFChQAKFChQAKFChQAKFChQAKFChQAIw0/wBVXAw7DT/VPAwnwC5ALmXZGKr6x2VjblJw7IxNeCu2MOkXJv1T4CQsgGRVMBXSS4EKTTABVQMdeN2BDmMW/R1IdkJxrMgBYHo0UMOIgFYthuzThS2miU4qWrBKQMMT40zju2OEIjRtv3tEyCb9aGuXXKTTwiRoRYCJhThcQFJTTPIEgmndSCdsyyWbIuJcDl1ygUk9FRvkmg3R7os2oWU+pCVKW5zl0JBqSfi8AMdRMAgX8A3ATfel2xsU4SQMxq2b4CWtItsqAQ+h6uZRqOyHxodOH/w6+26PEqrEaz7EW7MiXCSFk0VrugUvKNNQB7zCGMe97haL12jYVdvHCqjqTXrdkRgqLTp9aSecRLN0DcukCgyvkY0O4UHGKpdhgc3oRMWKytDVus84txDCVEXCvJSTWqvDKHxoBzgIYmmnV0JujDhjeMArBOjaqzTPpiNjb6yOz1GMfsmSWzOobWLqkuJqM6dsa+nNP62RwdUvmid3Tv5WWEQoUKOkxFChQoAFChQoAFChQoAFChQoAFChQoAFDb3VPAw5DbnVPAwnwNAQHCMRePSVxPmY3BV2iSKhWR2ERh8wnpqxyUfMxj0i5NOpdpFt5NlgvutnJbeW2hAP8UQNJdJKgy0unmWGyU3RgpZSSKqOyO9An7k6ivzkqT20r6oHaTyhbnX0/wB4pQ9FZvJ8FCO1o4ww7e9405U57D8REFPfpySslhbSUkqKUi8K1CklZNKjGpgfOq/5G1vd/mUfMRLf0slm5OXQECYUlIF1RISggZmoz1QgK/P6cTjqLqiEoVsRSvaYP6JASkk7OLPSWKJqcSlGQB3qI7EiKtbdtLm1pCkoQBUJSmiQK51Pri422qTel2WTNpa5tI6KekK0A6VBqOMAGeuvFaipRqpRJJ3nMw7Z7N9xKAKlZCe8gV7K17ImWnZbKEVZmUu7Rza0K7KilO2JmhDIEwX14Ny6FLVxIIQPGsVQmT9P567zEuMmkgkDVXopB7ie2Bmh1luOTKHBVCGlX1uZABGJFciTlTthyX0kZq4t6VS664om8onI5CmQoKAbaQ5aWmq1NKZZbQy0pN2iR0iCccdQpqgBCmrUS/anOI6qnUUOshKUpr3pPfGm3sRwHqjGbGJEw16afONWtWf5tGGwY7BX8o4Or2aO7pVdouVY9gJo/bQeTdJ6Qx4iDUbJ2rM5xcXTPYUKFFEihQoUAChQoUAChQoUAChQo8rAB7DbuR4R0pYGcRHZ9OWfCJbRUYt8AwRisyzdcX6av4lRtKFA5RjNoK+OdB+sX/GqMOj/ABGnVcRH7Emw1MtOK6qVgngI70mmEOzbrjZqlRBGYySAc94MRZSVW4oJQkqJ1AV/2G8xP962m/lnsfoNUWrgV1uDxj0DiBRfVdu3jc+jXCuOrVmYaabUo0SCo7EgknugwbVaR8lLN59Z2ry+PzUDsTFlsq3GeZSp+aIVT5FtKm0JzwohNVfigAqbWj0yul2Wc4lsgHtMSm9B5wgfFHGuak6uByg47pS1/aXEYU+LlxhuBWonjA9bTMzX/j3bwSa88KIoNWGrsgJZFc0FnBjzNScqKSTDLdplmUelrpS4t0XyajoJA6JG2oAgIEiOoYHkeKJj2scmAaJtkL+Pa9NPmI1qalA6ClX6/XqjIbJc+Ob9NP8AEI1j3beF4EBNSTtIGccHVxuj0OkXJCsph5mZWi6aNqolWpSTkd+FKiLaLYVhVHHHywgNKKWqvMtlQ24JT3nPsin2np+tmZLDzZaumiq9KhzGKcKGoMZqUonQ4xyP9DWJabSsVB7NcPiKBY2kaHSC2sE6imLZI2teISoUJ1jKNoZFLk5cmJxCcKFCjUxFChQoAFHkex4YAOHXAkEmBZnlnGtBshyfmKqA1CIocGVcY5sk3ex14saq5HKnCrNVY4LZTjXsgRatjvXr7D1D9WvqHHGhGKTSu2GrEtta1rZfbU2tOVcQoUFSk1IIvXhXdkIyt+TppLgKB0AgjI4GMitddJh3/EX/ABH2xqU7gaJpiIjq0bll9JbCFKJqSRia9sVjyRxNt+TDLieSKMubVQ1CiMMc46U8BGop0Xlf7Oju/OEdEpQ/sG+78439XDwcnppGUreji/GsjRSV+ob7o9+Ckr9Q3+GD1cQ9LNmRFyOedMa/8GJb6hv8Ijz4Lyv9nZ/y0+yF6yA/SSMh547MI6S7WNeGjctT5Bmmzm0+yPU2HLjJlr/LR7IPWRD0kjIqiOVKjYfelj6pv/LT7I997Gq/JN/gT7IXrIh6SRjsimrzZ2LSe4iNTd0VSo4uOXc7gVRGffriemz2wcG0/hHsjtbvSugcTsjnyZtb2OrDicA+LWRzSVN9K8OiBu27IrNqWCzMu84+2lSqAE0pgCSK7xXOO0zSW/imwCumQyA2qOoR4JK8auqKjxISOArFyk2VDGoOzuUsxlvBASjGtBQRONAQdlPOGESzQINEgx1MKF0xEeS5VRakKqAdsdQzKfJo9EeQh6O5cHmihQoUMBRHnZi4gq2ZcdUPkwGtma6QRsxPHVETdIqKtkdiZ25mE+wh0DXsIOI4ERAm3DdoKYbfyilvaRzDLgCSCCcRSuvVvjjbPQS8l5cmS1QLNUqIAJzBOQPbAzSV1SUhxObaknddPRV4EHshq2XC9LqxoogFO5QIUPERMs9xLwaSoVC7tUnWMz6opK2DlSslWFLCaqtVQlNAKYVVmrs1QYNhNAZqp6Z9sTUNJbRRICRsAwFYzPlH00VRTDS6AYLKTSv2a7I3cIpbo4tcpPZknSbTKXlyW2LzywMwuqAdldZ4RSprlOeR85IBy6NaU7cYrb8wQgZCoOG3aTriCEITQqxu4J4nNXH2xnoT8Gqcl5LaxymTKyMU4/3dCdccnlJmqYKbBr9AGvjFPM8lIJ+cQQNw/WECnZwkjHHOKWOPsVqZo0pyjza0KJcQCMiEDhlHatOZ2lQ4n8CYzuTmchtFT2wSacvVTWhzGfZ5RLgvYVsvej/KW8lZ90hLiNwpwNU4RqVh2vKTKQU9E4dFRoTXZtEfMiLSUlV00rXVh2f7we0a0wMu50MLwoUkVGGfAxSil4M5W/J9LiRb+ie8+2HBZrf0fE+2KXonbbrl1YUCldBVRqknZgKoPhF9QagRqor2MnJ+5HMgj6PnFXt+z1sNkpWOko3ap6tcak11Rco4WiucDgmVDI4uzKZnSJqURRILjmvHFSjrUYpNr23PTCr6b6EjEJRgBtqTirwEaHpToyGpkrCfi3DUbAqtVDdnA2Ys/YKYRyzWk7IzUiJoNMvKRV+8VA9auNOB9UXNdFDCsBLKZABAzEE2naCFHcnI62LpZq6tI9EeGESoGWC/eZTiKio8cIJVjsTVHE+T2FChRQgO/apOWHiYBvTXTNYccVA2YeoccY43Js7FFIllysVx2UqVKoKpOFd0H5GVcewbThrUcEj2nhBuS0RQmhcUV7sk/nAsbYPIolHs5p55wJAKtwyHHZF20e0bLCrylA0TQAVwrTHHXhB1phKBRKQBuFI7UI3jjowllctgTpHa6GGVlRORpSlcdkfN9t2kFLKh1ck7Kk44Rp/K5OGqEKTmDRQPRG29hgTqjJ0S32SK78IJcjgtgZPTSyuoJw7qw2+o3R+s4tEvYgUBeIrqA/WcOTOjuBoMInUa1sUp1Jw4RHWr2d0WCbspSTlh+qRBTZ51iLtCaZGYRRYH61e2JrS+mk7vI4RLlrHKjXX7YJMaPq2dWoiZSHpZWJ5sl1VMya8dUJAJB1KyPH/akWqZslYxKQDlUQEmbLUk7a4g0z2iGnaE40XLQPSoyZAV00mgUNfZG/2RaiJhpLiK0Oo5iPmHRkAPtBdAlS0gk4AVOvdH0/ZTAS0kJoRTMRUTCZMjwiPYUWQMTMolxJSsBQOYP6zim25o2tmqm6rbpiM1J9oi8xyYmUFLkqMnHgyqWepiIf58/NrjFk0j0TvkuMYK+cnIHeN8VW+tJooEEHGuBB4Ry9txex09xSQdlKhIoSFDWDQwRYtx1HWosb8D3wFlJioiYl6HbRDSYeY0lbPWCk+I7xCgBUGFFLJIlwRCm5/UnE/rDjBmxdFyaLf4hH+r2RI0d0euUcdFV6h9Af6osIjSMK3ZEp2JCAAABQDUMo9hVj2NSBQjHlYUAFT0z0eS8FOLF8pRdQk4hJONQBmTQCpyjG7RlQhRCsCMKbDrw24x9HLQDgRWMT5XLH5mbS4kYOpvU2GtFd9AYiSNIMBWc5iN2Ag/LJ1eqKzZJJFfVFrkW8BHPI64idsJK8aeBiOnQ9JOOAg8y1uHePbExCNx/FEWa1YCRYCEYBP6ENPSoTlTzixlkHUnxMQn5InZ3EQWJoqtrEXYrCZnHVSuR264udrSJoaZxRXZYh26Qa1y27MY1jujGXJctDLDS4u+W1FKaYpoq6a1FUnMRujFborFM5L5BIkwq7RV5Sa7aYHxi7RvFbHJLmj2FCjysUSewo8rCvQAewItvR5EwK9VYyUPJQ1iC1YET2lkqyq6t5IVsHSPhBV8CckijTcq4wu6sXTq2EbQYdZndRi0ztsSUyi4txO4mqSk6iCdcUy0JXml0C0rSa3VJIII2HYRGUsbXKLjNS8hH3VCgSh7fHkZ0jS2aAvTGUCL/PIKdVKk91IHo5RZcqpdVd24eUZwqxlJqpAIBz+ie+F8HX1C82wpXoA+FKiPXWDEvqZ5bz5fCNjs+2mXuosE7Mj3GJExNobTVagkbzSMdl7ImgPkHwRlVtXiaRI96ZhZBUy/2oXh3iM3gh4kWs8q3Rpo0kY+sTTbqPbE2XnUOdRQVwMZBOWXMKcQAy7dSM+bVSvdBKzVTTCwpLbv4FGu44ZQPAq2YRzu90amTGY8rL7biEXSFKTUKpqxB78IK2ra8w8gAJcaGsJQqpPGkVm1JJamwC2s4gHonvpSIl070XZrDqKyJVsArKQEsJJ31hxduFA6KK76xJlLNWWQkoXgVDFJ24aoFTWj5KqKUpA2UpXhWOBrfc9KL22Ckhp82DdcChxBiyMWuhwVScDvihyuh6AlR5xRWSLtcQB2QesKxih26VEiM5L2NYt0TrV0p5gGibx2VpAJGnTjp6gQBtWBBK2dHQorNTUbqwL+DzV8KS44BShTfIx4CLio1uKbYRNsXx0gMdmMALel6OtECt71RarE0QQVABRxxqrHwAgvMcnZccQrnUUQDhdOZyxhxTfBlKST3LFoTaTXuRpsqSlwA3k1oQSTWLMlcUprQ9ScOcSfun2xIa0ecTk9d4JPtjv7UEtpHnPJkbb0ltWoAYwPXbrIzWOOqBMxZClICHJlwiuwCvbjhuMMo0MbpTnHDxUmnCl2EoQ/ExtzfCBVt6euFYQyQipoDS8T7InN6cKbSC4EkUxNbv5R6nk/aCgb5wJOIGvVq74g2hyZh0EKmVUP2E1Tw6XnGrli4ox0ZVvYJ0s5UEupDbCigFNVGtFHcDs3xRl2nUXqcBia7zGrscmsokmpUQUgBNEUFKVXW7eKjjmezCJh0PkxQFutBleONKZ0HshxyqG0UKWGU95MxFRdUarcKE954BOqJZmi1S4SEoF4k5qpt/WuCiNCplwquMEAOKqLyaVNDgSrIDCHnuT2dW0U82hJIIxWMdlaVjdzi1TZgoSi9iKjSRChibp1jYYUKY5KZ1YqSyDhU314kDPqdlIUedLCr2Z6Mc226NamLOZSMUBR2qofPAdkRJKcQldEsJptQUV7gE+EG5iRv/NSfSxHrgZ8GmSqqpaWURkq4i8DuJRUHtjjNwvLzwOs8FCh/XfEwO9kBfe+7gkrSNlStPcqtBwpEmXcWnA0PDDwOqLUmiWgmTDLh7O+PEODeI6LmUadxC0jNDx748I3HxiSFx6HIfdQaGRCk7/GOHJYKFFICh9oAjxibzkcKdie4vYNLAL+ibJxQlTZ1UxT3eyBTejTzTt4gKTtT6wcYuCngdfiPbEZT1R1hXiP9QjN6XwaxnKJT7QTdXU4A4Y4QBtu0GGml3XkB26q6mtTXVHPK/JLel23UFJ5lzpioHQUlQJNV0Ua3dVYzGz3FOLCEqKcK1NaAAVByio4ipdT+QSd0xeZXeaeWUp6zYUbpFSBiq8qtCDWuYyg5Z3LUUUvJeGdRfbUNxF5KfKM5nkp55QFBQ4nAVO4CgETG5sj55/F7I3Srg5HvybE3yxNlgKSF87QdBTKkgf+YCUkcBFenuUydcSFFXNpr+waWquP0l0FOztjO3rUNCLxpv6XdU4dkMieWRS+qn3vbFWKi5O8ps4laCFOqSk1WHObBVjkClBI8YNjlyfVgGEI3qLjuO9ILYjMDMDWmp20FfGOQ7sHlD3CkaQ7yzzYOAluKmVj/wCQYhzfLBaCsBMMNegymve5fih+6ANXiI891Db4whlkneUy0VZzLpGwFtAP+WkHxEB16SvOfLKccQfml1ak9ylEHHbDDUo48DzTLjm9CVq8gd8EJXQadcISJZbZXS6FpUMNerDtpAA5/WBPITdamHkCmQUmh30pQdkNHlFtLXOPfiEHJPkcnFHpKCcskuKz7AION8hr3Nn45KVfaZKQeJv1HceECQnKijfDG0VDGamDX7ZEKJWkOhT0m62h8tkuXgCld4dHKophXZCjTtX5FrR9DaRS06o/EIbdGGCluMEffQs/wwLbctNJFZRQTr5ueSs9iXWf5hFxM2dS2j972cRHBdfPVS0fvqHqjlo1AbFqzIPTlZpIpmpLC+wc27U/hhK02l0V54uMBJoS8w80MMzVTd08QaQdEw+M2kH0XD60CHErvghbak7jdUD3E4cRBpQJsESelUk8QGpuWWTjdS82VfhvV8IKIRXEGvA19cZppzoTYxnGA+sS7rq8QioQ4BqUMkEk0rhWLzI6GSrSAhpsNoGXNkpO3rAwtK8FXJBW6dke3DClmENigJ7SSfGHedRtHfC7Q9YyQY8UIkKaCtZHAw2ZU6lq/dPmIO2LUMgkRwvhDvuZf068Qn1CPVIV9EHu/KF2w1Fb0nstp5ujib9SOj83jSMg0m0UZk1NrZQQFqWk4k0NL2vDIGN0n5RxdKJAocK0w/exjIOUS1XmVFl+UFK3m3A4aV1qApmKkUyxxhpNCasiSHI2ZpAfD9znAFAXQc94OHbElXIO6MppH3k//uLByPaRJcb9ylQUpuoCTndrVNBsCVU+7GpNtjcANwHqjczowlXIXMapljsDh8lGHmuQZ4gBU02PRYcUe8mNtftRpsVW62kDatI9cBprlGs1ut6dYNMwlYWcM8E1MAzO5b+j43+0mX1ei0hP8RPlBWT5B5BPXEw76bqU/wAAEHH+WSzE/tlngw8BjvUgCBczy9SCeql5fBIHrgET5bkns9GAkmjT6ayo9tRBqT0TZb6jEujg3XxJigzX9Ihr9nKOH01JSPCvlAh7+kQ8rBuVZTsq4pfgAnzgDY2QSJyqBwQkDsj0SR+mvsw8gIxM8rdsudRkJByuSrhHeVGEq3dIXhh7oFfoNIR/EPXADNrNmg53zxUoiG1We0M0oHGnmYxU6N28/XnFzA3rmEIH/pqr4Q4jkhnnPlnxvCnXHPAikAkSuViy2g+JhpxgiiAttLiOcvpKgFJQNgJqY9hmV5Cbpquap6DYFBsxJhRoslKjOWNN2aQ5YUgVS4MuAWaKa1BHV1BX90jDHKPG9HpO+64kOhSgArpuUASPmprQdXUBAxx5ZcbXziwEJulOBC8D1icfneERWrbUFvNoWXFOA0N1NxklKhiadIVIwMHoMvhnKvinT8bhh3RdoS6Gm5qbaAVeC0vO84cFdFSsTd+MJp9lOyIcvZi2FE++cw6CCC285hQ50XdCgoajWHHJtxTTYqCtKaKUQkJUq6BUApNBeGWEQ0GZGSmSNXQp4hQjJ9Fn8G37RwL3+xV7c0Dkph9TjrswVqzImWl17VgmLpJSEyJAsy0242tsJS289zTppVNUkBN0gISQCRXGtYiuPzOttlVddFf/AGbofdm6tNoLKFFSqughQCRlUdFVSAYPS9QvA/X9O+ZV/AIiStHnm/8AiG1Nc2L4LKbxdobygRhQnVEdpy10tOFXuVbgV8WAhaQU4dY1JHcY5RaqPdF4tgJSkUcOdcCUgXRSmOuGEWogMkXFJUpQJQlYvUonGt4CmBhdnOvwler6f98nKtq0UlqsvLqvD4zpLTcNxJNOjiL18Y0yjhvTGdBfvybdGj0bj+Kx0sgU4dXxjgWui+303AEgY3+iKVFFG/uGe2GHtLpcNPqXMEJSohd4Kom9TAHGo+MoCnCsZtZY/VE2hlxZNoyTATH9I1g5yj3YtB86RMT/AEh5EddiaTwS0of+7XwjArSLQec9z3g1ePN3usE6q761iK86VRvS02Cuz6YZ5drKUMXXEekyv+UGIWk2mFiWpLFpyaQk5oWpCkqbWMlC8kdo1x83hVDHbioIwtWUG59aWpoBl0EA3Q8glNcbpcSQapSQrHgYenbYKFFCHXnEpFFKU+spUsE4pAIF2l3PWDAEqqe3ziRKsc44hJyJqeCRj4CFsATsybWFBzot1J6ZpeUmmIFRU98RVTSFkC84NVcKY7ionuNYiTT18g7chsGoQ61Y7yk1QgrGZIxpTaM6Qm14Cix6LSnuyfl5aYUebU4UKu0SeooooRvAja5bkdsxGbBXvWtavXFD5LWG/dSEPpSVXTzSjiUOJF6uwGgUKnbG2JSKfKE9qYz1CqgJL8n1nopdkpfDa0lR7yCYMM2c0kdBtCeCQPIR0soGa/3zDZLf2T2FULUFHRWhOtI7oXPp1EHgCfVHnulI6qFdiaDxjkzS9TfaVD1Awawo9L41Angn20jkun6J7SkfzRwp105XE/iV7Ib+Np0nUjginmYTmFDigs7B218hCiI4vDF496R5QoWsdGZTWlnOUShC0pPWILajwF1RiZJ2/LtpoEOpG9pRJ7QDAf4Huaw+eKQf4YjuaHGtemniyD5isej+0XxqR57+AT/d/wCRa29KpdR6yxxacHjch4aQMfXIHpKu+dIpq7BWnJw9rZR5GGjZKxiHQk/fPiViGuvT5aJfwLKltFl9atdpXVdbVwWk+uHxMg6we0GM5XLTOQdQR9pS/K6oeMNiSe+i0d45qv7zYMbR6xS9vuck/hGaPKkjTkvndHXPndGZ0eGaVfdLVPChjhn3xUohCW7tTS8t29TVUIWTXhGkupS5X80Zr4dlbq6/VGmurvJIoipBAqMK0NK+2MNnbGeTLgOApU244gkdXmxdoRTMX604CNLk7LtFaeg2Ms3FLCSdtCu8R3RWbZsaZZfSiYdQtLwKUobXg2MQRdOOZBx1Axx5+ojNWk0er0PRZsT+etyipkkJ6xr5R3zgT1QIMSOj5OYxibM6O3UKUU4JSongkEx5Es6e1n0sen0q0imTrwVTDEYRGSdUdPZmPE4x3w2R5E38zPL0FrFpzoxwxB4LFKjtIgUU4QV0es/nphLJrVY6NDTEAkYjcDA9iLIi5Rd8oumqcDhkR+qxoGg7JDyBWmOeOzaMR2w7MaNvAjnUKww52la0wAcAz2Xosej9loYqt1aUVSClWJGOWQN4HHHVQxhMtSRf7Olk3UkoIOupT31CqntgylhFOqD2QAsrSRhSUpQ82ojUFJz14KIMHDO0+cKbapA84xVlWmPJAGSQOyFU7hA+Yt1pHWfaTrxcQKeJge9pfKAE+6WyBndUpfghMVpYrQdXXWruiO4UjNR76RV3eUGSBICnVHdLu071gCIjnKI1WiJeaVwQygeK6waWTqRblvN7z2k+UMqmUam69h9girq0wdWPi5NwnVfdpjq6iTHAtCfcGEq0j0lLWPG7WGosTkizKtEDJAHd7YUV1MjaKkEFTLaj85CKUGy6q+PGFFaBaisq0WbPVmmk+jOg/wAqY8+Crg6k8TuE16+fHlAxxwDNk/hiM5OMfOaHan844Kyfn9j6ftYf9+P8v6hI2ZaCXKJfcKPpidbPZdWpUdEWmg/9Q5973M54JNYCiflfoNjs/KPFWlJa0tDu9kX8/wDkSlhxr/Wi/wDPyYbM5aGtKF01qkXCPxJTSI7mkL4wWxJHiFtnuIwgWxOSeaFoQrLorCDxBFIJs2q4BVEw7T/GUsdxURA2/MS10zf0ZIv9H/c4+EaDguTlztuTQB7lJiXLT8sMmJhrehSVD91dfAwz7/PfX3tyktK80V8YjvWkpWKkSi/Sl21eRiLXtQ1gzx4p/wAUHE2rLL6y3afbl1077tIkyKJAq6D0ulW00Sr94RVTMA9aUlFD7AdZX2KQ5h3GIE9aEuCaonGAMrr6Hm8c/lUA13AkxpGOrbc5uqlPCrmv+jXpLR+WIFHW8daVpNYDaeSbMrLpNQsuVRgK119KmrDOMimLXUh4hgqfbwopTZbUa5g0pkcK64lc++vA3gk/NAAFNmVY6OxHwjxc3Xxhu5FUMqSK5+yGQIu6bFBAok9kDbX0VWlJcQk0HWFMeIjsWx5GLrYTlTK7WJMi6QoFKikk0CgaEEimB1RxLy4UFY46sDTfjHkskBVFmiTmaVpsPjBJnYbLJCfcSFpecumtAm4AAMKVKSrVtiY3Y08vN57/ADljPckAQW0OnplizmUNtCbVTNCwgAK+kpZAChrGO4QVXatpnqSbCf8AEmDXuSiI2XJFMrbWhD56y3D6S3Veaomo5Oamqwkn0B66wZ/5or+xt9jiz34RyLNtMnpTjCRsSwa95XBcR0yPKaANp1U4XU+QggjQ5ofNr2k+UR3NG5tXWtF0eg22PMKho6GK/aWhNq++0kfut1g1RDSwq3o0yn5iO72w77lZQOs2mnoj1xXlaHSRPTfeUd80vHsCgPCHGdC7NP7NC6YG8sq8zEPJErQwq/bcqjrPtj76fVAyY0+s9GcyjsNYdRotINVKZdmtRW6gE9pAjtTbCOpL9qWcO+kS8q8B22QDyjSPzStfotrV6oUExPNgfJqG66keZEKDuC0AM6On6w9pBjg6NqPz0nsSfVFpVlEZ3KPQ0ROLtQfgrh0VV/dn7o9UMr0QUfmN9x/1RZhEpGUGhCeCBR1aFEn5Js/iHkYZXyeA5yzPj60RoqMo9lszC0IXaivf7mdDQEjJhoffp6o9+Ayx+xaHF0nyEac9Ef8AOF24j0pcN/d/1M9Ghyx8xkfeWfVES19GC0EKusVKqE3VKoNZwIjR15iIts9VHpeqE4JcC03y392ZxbdhuMSy30qaIQkkkNAAUFfnA1xpgDWM4+GU2o0S4lJOGCEDM0+jG0cqX/a3uH+mMCb+URxR5xlLY6MeDGt9KCk3pXNXyA+ulaahlhsi8aIFx6l5aydZJ49mqMwd+UV6R841zk86h9E+SoaDLCCj9KM9t+bCJp0JQkJrSgFMdfjWA61Amo25GCFvf9S96ZgS1nCktO6N8PzQjfsarolyjqlLPDLbZ5xAwUs1QVGp1HLdhDDfLdPocqttlaQKFF0p6WGNc6bsoq9l/Jq7IjzvX7B5RKSY5bSo1zQ/lIn5xw1YZDdKgISoqoR9K+ca6rmzHaamLXmlEgvPMVPWLDRSBxKQrtIMUXka/wC4O/4av5I21vIxMsasLKq8Qoi5M87tvzQb40DaIlKZlBgEIX/iTCiThsJNYiOf9aPRP8UR9Is2/SHmIytLwbxx2uSY8ltI+LZlUgf3y69yUeuIa5lZIoigrjdQ8rDcVOADuizpyHExNTqh6m9iJY4rdlDmbMcdwQiYHcB4qMQV6Auqrev0+09TwCaxok5lFOtXrmNDB6V4/wDSvPcm7RNFA13rmKd6UgR7DdsZQotIpV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Obdĺžnik 2"/>
          <p:cNvSpPr/>
          <p:nvPr/>
        </p:nvSpPr>
        <p:spPr>
          <a:xfrm>
            <a:off x="1475656" y="692696"/>
            <a:ext cx="6130268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>
                <a:solidFill>
                  <a:schemeClr val="accent2">
                    <a:lumMod val="75000"/>
                  </a:schemeClr>
                </a:solidFill>
              </a:rPr>
              <a:t>Ako maximalizovať pozornosť na dôležité veci a našu produktivitu?</a:t>
            </a:r>
          </a:p>
          <a:p>
            <a:pPr algn="ctr"/>
            <a:endParaRPr lang="sk-SK" sz="60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4320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899592" y="764704"/>
            <a:ext cx="74888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Zbav sa túžby hľadať nové informácie</a:t>
            </a:r>
          </a:p>
          <a:p>
            <a:endParaRPr lang="sk-SK" sz="2800" b="1" dirty="0" smtClean="0">
              <a:solidFill>
                <a:schemeClr val="bg1"/>
              </a:solidFill>
            </a:endParaRPr>
          </a:p>
          <a:p>
            <a:r>
              <a:rPr lang="it-IT" sz="2800" b="1" dirty="0" smtClean="0">
                <a:solidFill>
                  <a:schemeClr val="bg1"/>
                </a:solidFill>
              </a:rPr>
              <a:t>Dopraj si vo svojom živote mentálny priestor</a:t>
            </a:r>
          </a:p>
          <a:p>
            <a:endParaRPr lang="sk-SK" sz="2800" b="1" dirty="0" smtClean="0">
              <a:solidFill>
                <a:schemeClr val="bg1"/>
              </a:solidFill>
            </a:endParaRPr>
          </a:p>
          <a:p>
            <a:r>
              <a:rPr lang="sk-SK" sz="2800" b="1" dirty="0" smtClean="0">
                <a:solidFill>
                  <a:schemeClr val="bg1"/>
                </a:solidFill>
              </a:rPr>
              <a:t>Použi dlhé, neprerušované bloky času</a:t>
            </a:r>
          </a:p>
          <a:p>
            <a:endParaRPr lang="sk-SK" sz="2800" b="1" dirty="0" smtClean="0">
              <a:solidFill>
                <a:schemeClr val="bg1"/>
              </a:solidFill>
            </a:endParaRPr>
          </a:p>
          <a:p>
            <a:r>
              <a:rPr lang="sk-SK" sz="2800" b="1" dirty="0" smtClean="0">
                <a:solidFill>
                  <a:schemeClr val="bg1"/>
                </a:solidFill>
              </a:rPr>
              <a:t>Maximalizuj svoj mentálny výkon počas dlhých, neprerušovaných blokov času</a:t>
            </a:r>
          </a:p>
          <a:p>
            <a:endParaRPr lang="sk-SK" sz="2800" b="1" dirty="0" smtClean="0">
              <a:solidFill>
                <a:schemeClr val="bg1"/>
              </a:solidFill>
            </a:endParaRPr>
          </a:p>
          <a:p>
            <a:r>
              <a:rPr lang="sk-SK" sz="2800" b="1" dirty="0" smtClean="0">
                <a:solidFill>
                  <a:schemeClr val="bg1"/>
                </a:solidFill>
              </a:rPr>
              <a:t>Udržiavaj čistú myseľ</a:t>
            </a:r>
          </a:p>
          <a:p>
            <a:endParaRPr lang="sk-SK" sz="2800" b="1" dirty="0" smtClean="0">
              <a:solidFill>
                <a:schemeClr val="bg1"/>
              </a:solidFill>
            </a:endParaRPr>
          </a:p>
          <a:p>
            <a:r>
              <a:rPr lang="sk-SK" sz="2800" b="1" dirty="0" smtClean="0">
                <a:solidFill>
                  <a:schemeClr val="bg1"/>
                </a:solidFill>
              </a:rPr>
              <a:t>Používaj myšlienkové procesy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s.123rf.com/400wm/400/400/sangoiri/sangoiri1206/sangoiri120600005/13991897-stop-information-overload-risking-burnout-syndrome-by-the-growing-flood-of-inform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996952"/>
            <a:ext cx="3343745" cy="3312368"/>
          </a:xfrm>
          <a:prstGeom prst="rect">
            <a:avLst/>
          </a:prstGeom>
          <a:noFill/>
        </p:spPr>
      </p:pic>
      <p:sp>
        <p:nvSpPr>
          <p:cNvPr id="9218" name="AutoShape 2" descr="data:image/jpeg;base64,/9j/4AAQSkZJRgABAQAAAQABAAD/2wCEAAkGBxQSERUUEhQWFRQVGBUUFxcUFRYUFBUUFRYYFhQUFxQYHSkgGBwnHBQUITEhJSkrLi8uFx8zODMsNygtLisBCgoKDg0OGxAQGiwkICQsLCwtLDMsLCwsLC4sLCwsLCwsLCwsLSwsLywsLCwsLCw0LCwsLCwsLCwsLCwsLCwsLP/AABEIAOEA4QMBEQACEQEDEQH/xAAcAAABBQEBAQAAAAAAAAAAAAAAAwQFBgcCAQj/xABCEAABAwICBwUFBgQFBQEBAAABAAIDBBEFIQYSMUFRYXEHEyKBkSMyobHRM0JDUnLBFGKy4RYkU4KSVHOTwvBjNP/EABsBAQACAwEBAAAAAAAAAAAAAAACBAEDBQYH/8QANREBAAIBAgQDBQYGAwEAAAAAAAECAwQRBRIhMTJBURMicbHRYYGRocHhIyQzNELwFFJiBv/aAAwDAQACEQMRAD8A3FAIBAIBAIBAIPHGwucggqOP9pWH0riwzd9L/pU7TK7oS3wt6E3QVKu7U62XKjoWxjc+rffr7JhB87oIuXGcYm96tEQ4QQsb5XdcoGUmCVMhvLW1j77u/c1vk0ZBAk/QpjvfMr/1SvP7oPGaDxt9zvGfpleP3QKt0enjzirKyP8ATUOt5g7UD2LEcWh9yuc8DdNEx49RmgkqLtMxGE2qqOKdv56Z5jcBzjeTrHpYILPgnanQTuDJHuppT9ypaY79JPc+IQXaKQOALSHA7CDcHoQg6QCAQCAQCAQCAQCAQCAQCAQePcACSbAZknIAdUGdaRdq8LHGKgjNZKMi9ptTsPEy/e6N222oKTXR1uIO1q2oeWHZBCTHC3qAbvPM8Sgk8K0YZGLMja3o3M9TtKCfp8EA2hA9jw1gQLCmYNyDru28EB3beCDw07DuQJPoGFA0nwYHZZBCYno2x4Iexrhwc0H5oIOnwupona9BUSQ2NzGSZIH77OjcbDqMxc2QW7A+1fVcI8ThNO7YJ47vp3HnleP47NyDSqWpZIxr43texwBa5jg5rgdhDhkQgVQCAQCAQCAQCAQCAQCCC0t0rp8Oi7yodmcmRtzlkd+Vjd/XYgyPFsTrcVcf4hxgpTspojbWHGWQZuPLZlsGaCZwfR9rGhrGhoGwAILHT4c1u1A6BA2BAnJOACSbAZknIAcSUFfxLTeigNn1DL3tZl5CMr5hgKCu1fa3SNuGRzPI2HVY1p8y6/wQMj2wRf8ATSf+Rv0QA7YI99M//wAjfogdU3a7Sn34p29Ax46k6wPwQWDD9PaGY2bUNacspA6PM7gXAAoLHBUhwDmuDmnYWkEHzCBbXB2oEJqJrkEHieBhwILQQdxzBQVuibWYY/XoJPZ3u+mk8UL+OrfNh5i2zhkg1LQrTeDEWkNvFUM+0gkyew7yPzN5jzsgtCAQCAQCAQCAQCAQUzT/AE7ZQAQwgTVsg9nFtDb7JJbe63lcE/EBm2G4NJNMamqeZqh+17tjRuZG37rQgu2H4WALlBJghuQQReN4/BSs155GsG4G5c7k1ozKDMtIO1l5JbRxho/1JRd3+1gNh53QUPEMUqax15XvlI2DMtbfg0ZBYm0V7tmPDfLO1ImZewYFK7aA0czn6BaLamkdurp4uC6q/iiK/Gfods0c/M/0H1WudX6QvU/+fj/K/wCEFP8AD7PzO+H0Uf8AlW9IbY4Fg87W/L6PHYCzc53qPon/ACrekMTwPB5Wt+X0ISYENzz5hSjVT5w0X4HX/G/4wazYO8bLO6Gx+K211FZ7qWXg+evh2n8vm4o6yelfrRvfE7i0kX5HcRyK2xaLdnPyYcmKdr1mF3wHtXnYQ2qY2Vn5mjUkH/q70HVSamnaP6U01YLwSAkbWHwyN6tPzFwgnWvvtQM63Dg4ZIKVj2jt3tljc6KeM60crMntcNnUckFy7P8AT8zuFHXWjrB7rtkdS0bHM3B9rXb1I4ANCQCAQCAQCAQCCmdoumwoGCKECStmHso9uqDcd9INzRY9SDwNgzrR3AnazpZXGWeU60srs3Ocdue4ckF6oaEMFygcyS2QZnpn2nNiJio9WR+YdKc42n+QffO3PZ13Blr3T1kpc9z5Xna5xJt5nYOShfJWkbys6bSZdRblxxv8o+Mpqh0ca3OQ654bG/3VLJqrT0r0em0vAceP3s080+nl+6Xjha0WaABwAsq02mesu1TFTHHLSIiPs6PSFhLZyQsozDghZRmCZCyjMOHBZQmCbgsoTBJ7AciL9VmJ2a7Vi0bTG6OqcMa73fCfh6LfTPaO/VytRwrFfrT3Z/JHFkkDw5pc1wN2vYSCDuIcMwVapki3ZwtRpMmCfejp6+TR9D+1AgiKu2bBMBmDu7xo2jb4h6bxNWaxTVLXNDmuDmkXBaQWkHYQRtCD2ppg8c0FL0n0dbK2xuHA6zHtycxw2OadyC09mum7pj/BVxArIx4HnIVUYHvt4vABuORPGwaGgEAgEAgEEFplpNFh1K6eXM+7Gwe9JKfdYPS/QFBkGBYfLNK+pqjr1Ex1nnc0fdjaNzQEF+w+jDBcoFaupaxpc9wa1oJJJsABtJKDEdPdP3Vd4acuZT7HHY6XrvDeXrwQV3B8CMlnyZM2gb3D9gqubURXpXu7vDeDWz7ZMvSv5z+y1wQNYNVoAA3Bc+1ptO8vX4sNMVeSkbQU1Vhs2eEIbOSFlHZwQiMw4cFlCYJuCyjME3BZQkm4LKEk3BZQkm4LKEkpG3FjmFKJ2ar1i0bTHRE1mH2zZ6fRWsebys4Ws4bt7+L8PonNCNNpKF2o676cm7mb2k/eZfYeWwqw4zdsKxKOeJssTg5jxcEfIjcRvCBzUwB45oKLpRgZdZ0ZLJoyHxSNycx4NweiDRezrS4YhTkSWbVQWjqGbLP3SNH5XWJHmEFsQCAQCDx7gASTYDMk7ABtKDB8WxM4riDp73pYCYqYbnWykmPEkg25W4XQXPB6EAXKCRlksgw3tK00/i3mCA/5dhzcPxXDf+kHZ68EELgOC3tJIObWnfzP0VLUajb3avTcJ4TFts2aPhH6ys4CovVRDsBYS2e6qM7PCENnJCyjMEyFlCYcOCISTcFlGSTgstck3BSQkm4LKEk3BZQkk4LKEk3LKEo+uo7+Ju3eOP8Adb8WXbpLka7QxeJyY+/p6/uldAtLnUEtnXMEhHeN3tOzvGjiN/EDorbgN+oqpsjGvY4Oa4BzSNhBzBCDnEaUPbdBQq6WTDquOuhB8B1Z2DZLTkjXHUDMHiBwQblQVrJ4mSxODo5Gh7XDYWuFwUDhAIBBnPbLjrmQR0MJtLWEteRtZTj7Vx631efiQQujWFhjWtaLBoAAQW0+EWCDMe1vSsxM/hIT45BeVwObYzsZ1dnfl1yDNtH8M7x2u8eAbAfvH6KtqM3LHLHd3OD8O9vb2uSPdj85+i3NXNezgo1YTgoAsJQ6siWzwhGNnBCyjME3BZQlB45iDmEMZkbXJ357AFawYotG8uFxXXXxWjHj6T3mTPDsSfrhrzrA5Z7Qd2a2ZcNeXeFHQ8Qy+0imSd4np18k24Ko9FJNyy1yScsoSTcsoSTcFlCSTlJCXCII3EqX7zfP6qzhyf4y4nEtHt/FpHx+v1Xvsk0rLHijlPgdcxEn3X7TH0OZ69crLjNjjcghMeoAQcrgg+hQN+x/FjBNNhkh8I1p6Yn8jjeWIdHOvbm4oNXQCDxxsLnYEGCR1jsQxCorHZsLjDAPywxkgHq4i56oL/hcGq26BrpJi7aWnknfsYLgfmcTZrfMkBB85vkkq6hz3m75HFzjwubnoAMgOgUL3ild5WNLp7ajLGOvn+ULhTxBjQ1uQAsFyrWm07y+gYcdcVIpXtBdqg3wVasJwUasJwUCwnDxyMSQnla0XcQBxJsp1iZ6Q05clMcc152g3hq2P9xwPQ5+ilalq94aMWpw5umO0SrekH2x/S391d0/geY4x/cz8IMqQe0Z+pvzC238MqOn/rU+MfNZqidrPeIHVc+tZt2euzZseKN7zEE2Std7pB6LM1mO6FMtMkb0mJeORmSbllCSbllrkk5ZQkmVlB4QssTETG0oaojMb7tJFjrNINiLbLHiFex35oeW1mn9hk28vJ9BaC6QfxtIyU/aDwSD/wDRoFzbgQQfNTVViqI9ZpQZ1pUJKaSOsh+1pniQfzR7JIzyIQbnh9Y2aJksZuyRrXtPJwuPmgcIKh2rY0aXDJTGfazatPF+qU6pI6N1j1AQUXRHDRHHGwfda0dTvPrdBdjkLIMe7aMbJkjpWnJoEsn6jcMb5DP/AHBBVtG6XVYXna7Z+kf/AHwVDU33nl9HrOB6Xkxzlnvbt8P3TjVVd+CjVhOCrSsJw7aVhOCmssJboLFMfAu2KxOwuOwdOPVWsWm362cHXcaivuYOs+vl93r8virs8znnWcSTxP8A9krlaxWNoeby5b5bc153l1RuIkYW7dYW+SxeIms7paabVzVmvfeDrHz7Y9Aten8C5xf+6n4QaUX2jP1D5rbk8Mqel/r0+MFMXJMzr7rAdNyjh25I2buIzadTbm/2DRriDcGx4hbJjfupVtNZ3rO0pKkxTdJ/yH7hV74POrr6bik+HN+P1SJKruvvExvBNyyjJNyyhJMrKEvEYNcQh1mcxn9VtxW5bKPEMHtcW8d46rB2SY2YazuSfBUeHpI0EsPnm3zCuvMt2icggNIqMEEEXBBB6EIH3YpiZdSSUkhu+jkMY4mF3iiJ9XDoAg0VBkfbBWd7X0NINkbX1bx1vHFn1D8uYQSWAQWF0EnUSAAkmwGZJ2ADaUHzNjFe6sq3ynIyvuBt1W3s0eQssWnaN2zFjnJeKR5zss8DA1oaNgAA8lybTvO76BipGOkUjtEbFmlRboKNKwnBRpWEokoCsJxKu43i2sTGw+Ee8QfePDp81dwYdvel5rinEpvM4cc9POfX7Ph80KrLhnlDhr5cxk38x2eXFa8mWtF3S8Py6jrHSPWf09U9RYUyLP3ncTu6Dcqd81r9PJ6LS8Nxaeebvb1n9PRBY6fbO8vkreDwQ8/xX+6t93yN6D7VnUKeTwSr6P8Ar0+KfraFkmZyOy42/wB1TpktTs9JqtFi1HW3f1Qdbhzo8/ebxG7qFaplizgarh+TB1jrHr9YMluc87oazUNj7p+C1ZMfN1juv6LWTinlt4fkliVUd/cm5ZQkmVlCXiMBBDa7oZQ5hs5jg5p6G4XQpbmru8lqcXsss0fS2B14ngimGyRjH2vexcAS2/EG48lJoK4tFdl0FX0Fq/4fHO7OTayBzRzlgu8dBqB3mUGzIMPx2XvscrHHZEIYB/tZrG3mUFzwplmIIXtAxAwYfUPF76moLWyMhDAc/wBSDBMBivKDuaCfPYPn8Fo1Ftqberq8Hxc+pi3/AFjf9FpaVz3sIKNKwnBRpWE4l2CsJRJhjdb3bLNPidl0G8rdgx81t57Q5vFNXOHFy18Vvl5qwrzyiUwbDe8Os/3Bu/MfotGbLy9I7utw3h/t59pk8Mfn+yyjIWGxUXqY2iNoeEoxMqnjR9s7y+QXRweCHj+KT/NW+75EsO+1Z1Usvglq0X9xT4rM4rnvXSTcsoShMUobeNoy3jhzCt4cu/SXn+IaGKfxMcdPOP1RhVhx0lhlRcap3bOnBVs1Np3h2uHajmr7O3l2+H7HjlpdKSZWUJeIwEEXizMweIt6K1gnpMOFxbHtet/WNvwbN2RV/e4e1pveJ7o87bMni3k9WHIXidt2FBn2Mv7mtoph+HUxA9JDqEdM0G7oMC0ff3lVWSnPXq57fpa6zR6BBo1KLMCDPe2qp1aKNgNi+Ztxxa1jyfiWIMw0cb756BVNVPaHoeBV6Xt8ITjSqb0USUaVhOJdgolElAVhOJVbFajXlcdw8I6D+910MVeWkPIcQz+1z2nyjpH3fuRpYdd7WjefQbz6KV7csbtGnwzmyVxx5rjE0NaGjYBYLmTO87y9tjpWlYrXtD0lE93hKI7qrjI9s7nY/ALoYfBDyHE4mNVbf7Pk4wwe1Z1/YrOXwShoI31NPisjiqD1kk3FZQkm5ZQnqrlbBqPI3bR0V/Hbmru8pq8Hscs1jt3j4E4ZNVwPA/DepWjeNmrFknHki0eSbJVJ6fffqTKIBAIGWKt8F+BW/BPvOZxWu+GJ9JX7sPqf/wCmMn/SeBu++1x/oVt55rg2FBm/aOwimkc3JzCx4PAte03+aDSP8Vs5+qDMNAXa0Zf+eWV3q8oNNi9wIMu7cD7Km/XJ/S1BQNH/AHHfq/YKlqfFD03BI/g2n7f0hLNKrO3ElAVhOJdgrCUS8qJdVjncAT6BZrG8xCGbJyY7X9ImfyVJdJ4tMaOx+JzuAsPPb8lW1M9Ih2+C4972yenT8U7rKo9DuLobuSUY3M62ibJtyI3jatlMlqdlLVaPFqOtu/rDikoWx5jM7LnbZZvktfuhptFi0/WvWfWTglQWpJuKyjLhxWUJRmMM8IPA29VvwT12cjitN6Rf0/VElWnCS1I+7G+npkqmSNrS9FpL82Cs/d+HQooN4QCBtiI9mfL5rbh8cKPEY/l7fd81t7Ej/mZ/+0P6wrrzLaYtiChdoLL00/6HH0z/AGQUj/FH83xQWTs+Zqxan5JJW+jyg06L3Agy7twHsqY/zyf0tQZ/gLvAf1fsFS1Pih6Xgs/wbR/6/SEoCq7tRLsFYSiXYKwlEkcRd7J/RTxeOFbXT/L3+CtK+8mndH/cd+r/ANR9VU1Hij4PRcG/pWn/ANfpCVuq7sbi6G7wlGN3JKMbuSVlHdwSsozLglEZcOKyhJlin2Z8vmFuw+NQ4j/bz93zhCFW3nEnh58HmVWy+J3eHz/B++ThalwIBA2xE+zPl8wtuHxwo8Rn+Xt93zhbexMf5mf/ALQ/rCuvMtpiQUTtAdamn/7bh6iyDOf8L8kF20Zb3dRVxn8OrqG+WtcH4oNIpjdgQZz22U96OJ+fhmA8nsfcnzaPVBl+BPycOhVXUx2l3+C36Xr8JS4Kqu7EuwVhKJdgrCW5KtF43j+U/JSx9LQ06qObBePslW1feSTOAyZOHMH4W/ZVdRHWJd7g9/dtX7d0trKu7W7y6G4ujG7klGN3JKyxu5JRGZcErKMy4JWUZMcUd4LcSPqt2GPec3iVtsO3rMIhWnASdCPAPP5qrl8TvaGNsEff8zha1sIBAzxR3gtxIW/BHvObxS22Hb1leuw+n8VVJwETBwOsXk/0t9Vbeda+zYUGc9pMn+VlAzLtVoHEue0W+KC8/wCERxHogp2KR9zjVczYHuimHR7AD8Qgu2GvuxBXu0ihM2HTtG1rRIMrn2bg4geQIQYNhEln24j4jP6rRnjeu7p8Jycufl9Y/dOAqm9PEuwVhKJdgrCW7q6M9+itzM1XEcDZX6zvG7yOXH7O809JL4ZPqSDgcj+3xUMteaqzw/P7LNG/aek/78Vg1lSeo3GshuNZGN3hKMbuSVljdySjG7klZRmXBKIyiMTlu63D5lWsNdo3cHiWbmyRSPL5mYC3OdEbztCZjbYAcAqUzvO702OnJSK+jpYTCAQRmLPzA81a08d5cPi2TrWn3tg7HaEx0OufxZHPGVsgAwdR4SfNWHHX6U2YUGe6RM76po4R+JVQjya7WPyQbtqjgEGQ9rFIYcUpKke7PG+mfwDoyXxnmTrEdGoJnApriyB7VwhzS1wu1wLSOIIsR6FB8x19I6mqHxv96J5aedjtHIjPzWLRvGzZhyTjyRePKUwx9xdc6YeyraLREx5uwVhOJdgrCW7oFGd0Zi8OYeN+R/Yqxgt/i43FMO0xljz6T+iOurDkJvDazWFj7w+I4qnlx8s7x2ej0Gr9rXkt4o/P/fM81lqdDcayMbvLobuSVljd4SiO7glGJk2q6jUHM7FspTmlU1WpjDTfznshiVcebmZmd5OKCK7r7h89y15bbRsu6DDz5Oae0fNJqq7gQCAQQs5Mklmi5JDWgbzsCv468tdnlNZl9rmm0dn0lo3h38PTQw7442NNthcB4znxdc+amrHuJSarEFR0RpTU47GfuUkL5jw7yW8bGnyOsOiDaUFH7YcIdPhr5IxeWmc2pZz7s+0H/Au9LIKtoriAexjwcnBrh5i6C3SZi6DFO2XBSyoZUtHglaGO5SN+rbf8SgqWGT3bbe35blTzU2tv6vR8Mz8+LknvX5HwK0unu6BWEt3QKM7vHgOBB2FImYneGL1i9ZrbtKEqISw2PkeIV2totG7zOfBbDfln7vtJscQbjIhZmN+jVW01mLV7wlaXEQcnZHjuP0Va+GY6w7mm4jW/u5Ok/l+x9rLS6W7y6G7wlGN3JKyxuaVNaG5DM/DzW2mKZ7qGo11MfSvWUXJIXG52qzEREbQ4eTJbJbmt3eRsLjYLMzERvJjx2yWitUvDHqiwVO1uad3ocOKMVIrDtRbQgEDetm1WHicgtmOvNZU1uf2OKZ856Qley7BjUVzHkezg9o79WYjb/wArHo0q88s36FqCH0gqgAc8gg67EqAuhqK14saqUiO/+hF4WHld2vlyHFBpaDmWMOaWuFw4EEcQciEGCYRA6iq6iifcdy8mMn78DyXRuHkQDwOSDQ6CXWYgidL8DFZSyQnIkXYfyyNzaf2PIlB87N1oZS1wIc1xY9p2gg2cDzBChevNGyxpc84ckW8vP4Jhrr5hUZjZ6utotG8dnQKwlu6DkZ3egrDO7ieIPFj68FKtprO8NWbDXNXlsiaiAsOezjuVut4s4GfT3wztPb1I3UlcpHO5uwkfL0UZrE94bsefJj8NpOG4i7kVD2NVqvEs0d9peHEXcAnsak8Syz2iCElQ520n5BTilY7QrZNTlyeKxJSV3cURcbD+yxa0Vjq24sN8s7VhJ08AYOe8qre82d3T6euGu0d/UsoLAQCAQQtfUa7stgyH1V3FTlh5nX6n22Tp2jt9W79nGjv8HSAPFpZD3kl9oJHhZ5D4kraore92q0lBnmmlU+QNp4RrTVLxDGBxdkXG2wAbSg2rBcNbTU8UDPdiY1g3X1Ra/nt80D1AIMw7ZsHLRDiMQ8VOe7nA2up3kZ/7Xf1ckCGj2IhwBBuCLjmCgscgugyHte0WIP8AGRNyyEwG0HINktw3Hy52DPcNqreE+X0VfNj/AModjhur2n2V/u+iTVV3AgLoPbozuDntRiYi0bSZzUIPum3Lct1cs+bnZuHVnrjnb5Gr6Vw3X6ZrbGSsqF9Hmp5b/AiWkbQfRT3hXmto7xIDTwKdCKzPaCrKZx3euSjOSsebfTSZrdqnMVB+Y+Q+q1Wzei7i4dHfJP3QdsYALAWWmZme7pUpWkbVjaHSwkEAgEDHEamw1RtO3kFYw49/elyuI6vkj2Ve891o7K9FjUT/AMRI32MR8N/vyixAtvA2nnbna04DcYmII3GqywsgieyzDDV10te8XigvT0998ht3so6e6OvJBrqAQCBKqp2yMdHI0OY9rmOaRcOa4Wc0jeCCQgwptG7DK59E+/d/aUzz9+F2erfi0ki3LhZBe8Mqw5tkC1VThzXNcAWuBaQcwWkWII4WQYFp/og6hl1mXNO8+BxzLTt7t3PbY7wgh6Gsv4Xbdx4/3VTLi26w7+h10Xj2eSevl9v7ny0OqEAgEAgEAgEAgEAgEAgEDWtqwwWHvfLmt2PHzdZ7KGt1sYY5a+L5FdEdG5K+fUbcMFjK/wDK0n4uNjYK483MzM7y+hMJw5kETIom6rGDVaPmTxJNyTxKMHNXOGN5oKBpBNJVTx0VPnLUO1SR+FD+JKeADb/tmg2jAsJjpKeOnhGrHE3VA473OPMkkk8SUD9AIBAIKv2g6JNxGm1QdSoiPeQSb2PH3SfynYR0O5Bmei+NOJdHK0xzxO1JY3ZOa8cuB3FBfKWoDxzQN8Vw2OeN0UrQ9jhYg/AjgRtBQYNproXLQO1heSAnwyWzadzX22HnsPwQQ1HX7n+v1VbJh86uzo+JbbUy/j9fqkQVXdqJiY3h6sMhAIBAIBAIBAIBAIGNXXgZNzPHcPqrGPDv1s5Wr4jFPdxdZ9TnRXRiavl1WXDB78pBLW8ubuStODMzM7y3rR3AoqOFsULbAZkn3nu3vcd5RhLveGC5QU3SvHxEwuNyfda0Zue45Na0bygtvZjoi6ljdU1IvWVIDn3/AAWbWwN4WvnxI5ILygEAgEAgEGe9pOhDpz/G0QtWRjxN2NqYx+G4bNe17HoOFgqui+kIlbcXDgdV7HZOY4bWuG7egutPUB45oE6ykbI0se0Oa4WLXC4I4EFBkemXZi9hMtENZmZMRPjb+gn3htyJv13BnkU74yWm4sSC12ViNotuKhfHFlrT6zJg7T09EhBXNdyPP6qrbFaruYOIYsvSek/adLUvBAIBAIBAIBA3nq2t33PALZXHaypn1uLD3nefSEbU1rn5bBwH7qzTFFXE1OvyZunaPT6rpoh2bzVBbJU3ih26uyV/AAH3RzOfLeNqi2XC8MjgjEcLAxjdjW/MnaTzOaB694YLlBVtJMfZExz3us0f/AAbygddnGh75pG4jXtIdtpYHbImkZSvbveb5A7MjttYNTQCAQCAQCAQCDPO0DQAzPNZQWjrALvZkI6oDPVfuD8snZc+ICo6P6Razix4MczDqyRPBD2OHI7RzQXSjrmvGaBy+NBW9JtDqatF5WWk3SMs2Tlc2s4dUGW4/wBmNVCSYP8AMM/ls2QdWE5+V0FQf3sLtVwcxw2tcCPgVG1K27t+LU5cXgkrHiZ+8AemS0zgjyl0MfFrx46xPw6F24k3eCFCcFlqvFcM94mCgr2cfgVH2N/RtjiOn/7flINezj8Cnsb+hPEdP/2/Kfo4diLN1z5KUYLNduKYY7byQkxM/db6qcaf1lVycWn/AAr+JAzSSENFyTkGtGZ5WG1ba4617KGXWZsvS09FnwLs5rKggvZ3Ef5pPe8o/ePnYKas1DRjQKmoyHBpklFj3kliQf5G7G/E80FuZGg4qKlrBzQVHSTSVkTbuOZya1ub3uOxrWjaUEnoPoE+aRtbibfEPFBSmxbEPuySj7z8gbbr555ANTQCAQCAQCAQCAQCCp6baCQYgNcHuKpo8FRGPGLbGvGWu3kUGYzVlTh0gixCMs3Mnbc08o5P2NPI5+qC14bjQIGYIPO4QTMU7Xb0HTo0DDEsHhnFpoo5BnbXYHEX22JFweYQVTEuzCilN2tfEb39m7LZss4EBBXqvsf2mKq6B8W7m5rv2QMj2RT/APURej/ogB2RVH+vF6P+iB1Tdj7vxKoDkyIuuOpcLeiCfw/sro4zd/eS7MnuAGXJgGXVBa8MwCnp/sYY4zsu1gDiNti/afMoJNsSD172t2lBGV2LADJBT58bmqpe4oY3VEpyJb9jF/NJJsAH9tqC/aE9njKVwqKpwqaw567h4If5YWnZb8208kF5QCAQCAQCAQCAQCAQCBvX0Uc8bo5mNkjcLOa8BzSOYKDMMZ7LZYCX4VNZu0007i5nSOU3c3z8ygrY0kfTSdzWxvppeEg9m7myTY4ZhBaKHHQQCHAg7wQQglYsTadqBw2Zp3oO7DiEB3aA7tAao4oOTI0b0CMmIMagjavGwAc7BBVavS0SSCGma+pmdkI4RrnhdxGTRmLlBNYT2cVlWQ7EZRBEc/4enN5Dykltl0F9u5Bp2C4NBSRCGmibFG3YG7+bnHNx5kkoH6AQCAQCAQCAQCAQCAQCAQCBvXUMczCyaNkjDta9ocPQoKFi3ZHSucX0cktG87ozrQk8TE79iByQV6s0Nxinzj7isaNzXdxKfJ51Led0EdJi1XDlPQ1UfMRGQerL5c0CbNPYAbOkLHDaHse0j1CB3HpxTn8ePzdb5oPX6b04/Hj8nA/JA1l0+p9gl1idga17ifQIOmY7UTZQUdVJ0hc0dbusgfUmjGM1JzihpGcZn97JbiGRkgdHWQT2G9kUTiHV9RLVEZ92D3UHmxviPr6oL9hWEwUzNSniZE3gxobe3G23zQPUAgEAgEAgEAgEAgEAgEAgEAgEAgEAgEFM0y9zzKDC9L/veaBlojuQbpoTsPQIL+zYEHqAQCAQCAQCAQCAQCA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9222" name="AutoShape 6" descr="data:image/jpeg;base64,/9j/4AAQSkZJRgABAQAAAQABAAD/2wCEAAkGBhQSEBQUExQWFRUVFxgaGBgYFxoYFxcXFRgXFxYYGhgdHSYfHBkkGRQUHy8gJCcpLCwsFx4xNTAqNSYsLCkBCQoKDgwOGg8PGiwkHRwpLCksLCwsLCksLCkpLCkpKSwsLCksKSksLCkpKSwpLCkpKSwpLCwpLCwsKSwpLCwsLP/AABEIAOkA2AMBIgACEQEDEQH/xAAcAAABBQEBAQAAAAAAAAAAAAAFAAMEBgcCAQj/xABREAABAgMEBQgDDQQIBAcAAAABAgMABBEFEiExBkFRYXEHEyIygZGhsXLB0RQVFiMzQlJTYoKS4fBDorLCCBdUY3OT0vEkJTQ1RIOjs8TT4v/EABoBAAMBAQEBAAAAAAAAAAAAAAABAgMEBQb/xAAzEQACAgEDAwIEAwcFAAAAAAAAAQIRAxIhMQQTQRRRBSIykUJhcRVSgaHR4fBDU6Kxwf/aAAwDAQACEQMRAD8A3GFChQAKFChQAKPCYRjh7IndCbBDLs6AaZw374jZA5S9e6sVdfKIyP2a/COOOTJN/KdMoY4fUXj3x3eMe++O7xiif1ktfVr8I4c5S2h+zX3iLrMTeL3L574fZ8YXvidg74z7+s9FaBlfeIR5TED9ivvEFZh3iNB98j9GPDaZ2CM//rLTnzR745/rLT9QfxQ9OYWrEaB75K+iPGF75nYO+M8Vylj6j9/8obPKZ/c/vflC7eb3DXhNG981bBHnvorYIzhXKWfqR+M+yOFcpStTKfxn2QnDOPXh9jSvfRWwRKlJ0LwyMZnZuny3XkN80lN40reJi8sGikfrWB64nVkhJKfkrTjmm4h6FChR2nKKFChQAKFChQAKFChQAKFChQAKFChQAIw0/wBVXAw7DT/VPAwnwC5ALmXZGKr6x2VjblJw7IxNeCu2MOkXJv1T4CQsgGRVMBXSS4EKTTABVQMdeN2BDmMW/R1IdkJxrMgBYHo0UMOIgFYthuzThS2miU4qWrBKQMMT40zju2OEIjRtv3tEyCb9aGuXXKTTwiRoRYCJhThcQFJTTPIEgmndSCdsyyWbIuJcDl1ygUk9FRvkmg3R7os2oWU+pCVKW5zl0JBqSfi8AMdRMAgX8A3ATfel2xsU4SQMxq2b4CWtItsqAQ+h6uZRqOyHxodOH/w6+26PEqrEaz7EW7MiXCSFk0VrugUvKNNQB7zCGMe97haL12jYVdvHCqjqTXrdkRgqLTp9aSecRLN0DcukCgyvkY0O4UHGKpdhgc3oRMWKytDVus84txDCVEXCvJSTWqvDKHxoBzgIYmmnV0JujDhjeMArBOjaqzTPpiNjb6yOz1GMfsmSWzOobWLqkuJqM6dsa+nNP62RwdUvmid3Tv5WWEQoUKOkxFChQoAFChQoAFChQoAFChQoAFChQoAFDb3VPAw5DbnVPAwnwNAQHCMRePSVxPmY3BV2iSKhWR2ERh8wnpqxyUfMxj0i5NOpdpFt5NlgvutnJbeW2hAP8UQNJdJKgy0unmWGyU3RgpZSSKqOyO9An7k6ivzkqT20r6oHaTyhbnX0/wB4pQ9FZvJ8FCO1o4ww7e9405U57D8REFPfpySslhbSUkqKUi8K1CklZNKjGpgfOq/5G1vd/mUfMRLf0slm5OXQECYUlIF1RISggZmoz1QgK/P6cTjqLqiEoVsRSvaYP6JASkk7OLPSWKJqcSlGQB3qI7EiKtbdtLm1pCkoQBUJSmiQK51Pri422qTel2WTNpa5tI6KekK0A6VBqOMAGeuvFaipRqpRJJ3nMw7Z7N9xKAKlZCe8gV7K17ImWnZbKEVZmUu7Rza0K7KilO2JmhDIEwX14Ny6FLVxIIQPGsVQmT9P567zEuMmkgkDVXopB7ie2Bmh1luOTKHBVCGlX1uZABGJFciTlTthyX0kZq4t6VS664om8onI5CmQoKAbaQ5aWmq1NKZZbQy0pN2iR0iCccdQpqgBCmrUS/anOI6qnUUOshKUpr3pPfGm3sRwHqjGbGJEw16afONWtWf5tGGwY7BX8o4Or2aO7pVdouVY9gJo/bQeTdJ6Qx4iDUbJ2rM5xcXTPYUKFFEihQoUAChQoUAChQoUAChQo8rAB7DbuR4R0pYGcRHZ9OWfCJbRUYt8AwRisyzdcX6av4lRtKFA5RjNoK+OdB+sX/GqMOj/ABGnVcRH7Emw1MtOK6qVgngI70mmEOzbrjZqlRBGYySAc94MRZSVW4oJQkqJ1AV/2G8xP962m/lnsfoNUWrgV1uDxj0DiBRfVdu3jc+jXCuOrVmYaabUo0SCo7EgknugwbVaR8lLN59Z2ry+PzUDsTFlsq3GeZSp+aIVT5FtKm0JzwohNVfigAqbWj0yul2Wc4lsgHtMSm9B5wgfFHGuak6uByg47pS1/aXEYU+LlxhuBWonjA9bTMzX/j3bwSa88KIoNWGrsgJZFc0FnBjzNScqKSTDLdplmUelrpS4t0XyajoJA6JG2oAgIEiOoYHkeKJj2scmAaJtkL+Pa9NPmI1qalA6ClX6/XqjIbJc+Ob9NP8AEI1j3beF4EBNSTtIGccHVxuj0OkXJCsph5mZWi6aNqolWpSTkd+FKiLaLYVhVHHHywgNKKWqvMtlQ24JT3nPsin2np+tmZLDzZaumiq9KhzGKcKGoMZqUonQ4xyP9DWJabSsVB7NcPiKBY2kaHSC2sE6imLZI2teISoUJ1jKNoZFLk5cmJxCcKFCjUxFChQoAFHkex4YAOHXAkEmBZnlnGtBshyfmKqA1CIocGVcY5sk3ex14saq5HKnCrNVY4LZTjXsgRatjvXr7D1D9WvqHHGhGKTSu2GrEtta1rZfbU2tOVcQoUFSk1IIvXhXdkIyt+TppLgKB0AgjI4GMitddJh3/EX/ABH2xqU7gaJpiIjq0bll9JbCFKJqSRia9sVjyRxNt+TDLieSKMubVQ1CiMMc46U8BGop0Xlf7Oju/OEdEpQ/sG+78439XDwcnppGUreji/GsjRSV+ob7o9+Ckr9Q3+GD1cQ9LNmRFyOedMa/8GJb6hv8Ijz4Lyv9nZ/y0+yF6yA/SSMh547MI6S7WNeGjctT5Bmmzm0+yPU2HLjJlr/LR7IPWRD0kjIqiOVKjYfelj6pv/LT7I997Gq/JN/gT7IXrIh6SRjsimrzZ2LSe4iNTd0VSo4uOXc7gVRGffriemz2wcG0/hHsjtbvSugcTsjnyZtb2OrDicA+LWRzSVN9K8OiBu27IrNqWCzMu84+2lSqAE0pgCSK7xXOO0zSW/imwCumQyA2qOoR4JK8auqKjxISOArFyk2VDGoOzuUsxlvBASjGtBQRONAQdlPOGESzQINEgx1MKF0xEeS5VRakKqAdsdQzKfJo9EeQh6O5cHmihQoUMBRHnZi4gq2ZcdUPkwGtma6QRsxPHVETdIqKtkdiZ25mE+wh0DXsIOI4ERAm3DdoKYbfyilvaRzDLgCSCCcRSuvVvjjbPQS8l5cmS1QLNUqIAJzBOQPbAzSV1SUhxObaknddPRV4EHshq2XC9LqxoogFO5QIUPERMs9xLwaSoVC7tUnWMz6opK2DlSslWFLCaqtVQlNAKYVVmrs1QYNhNAZqp6Z9sTUNJbRRICRsAwFYzPlH00VRTDS6AYLKTSv2a7I3cIpbo4tcpPZknSbTKXlyW2LzywMwuqAdldZ4RSprlOeR85IBy6NaU7cYrb8wQgZCoOG3aTriCEITQqxu4J4nNXH2xnoT8Gqcl5LaxymTKyMU4/3dCdccnlJmqYKbBr9AGvjFPM8lIJ+cQQNw/WECnZwkjHHOKWOPsVqZo0pyjza0KJcQCMiEDhlHatOZ2lQ4n8CYzuTmchtFT2wSacvVTWhzGfZ5RLgvYVsvej/KW8lZ90hLiNwpwNU4RqVh2vKTKQU9E4dFRoTXZtEfMiLSUlV00rXVh2f7we0a0wMu50MLwoUkVGGfAxSil4M5W/J9LiRb+ie8+2HBZrf0fE+2KXonbbrl1YUCldBVRqknZgKoPhF9QagRqor2MnJ+5HMgj6PnFXt+z1sNkpWOko3ap6tcak11Rco4WiucDgmVDI4uzKZnSJqURRILjmvHFSjrUYpNr23PTCr6b6EjEJRgBtqTirwEaHpToyGpkrCfi3DUbAqtVDdnA2Ys/YKYRyzWk7IzUiJoNMvKRV+8VA9auNOB9UXNdFDCsBLKZABAzEE2naCFHcnI62LpZq6tI9EeGESoGWC/eZTiKio8cIJVjsTVHE+T2FChRQgO/apOWHiYBvTXTNYccVA2YeoccY43Js7FFIllysVx2UqVKoKpOFd0H5GVcewbThrUcEj2nhBuS0RQmhcUV7sk/nAsbYPIolHs5p55wJAKtwyHHZF20e0bLCrylA0TQAVwrTHHXhB1phKBRKQBuFI7UI3jjowllctgTpHa6GGVlRORpSlcdkfN9t2kFLKh1ck7Kk44Rp/K5OGqEKTmDRQPRG29hgTqjJ0S32SK78IJcjgtgZPTSyuoJw7qw2+o3R+s4tEvYgUBeIrqA/WcOTOjuBoMInUa1sUp1Jw4RHWr2d0WCbspSTlh+qRBTZ51iLtCaZGYRRYH61e2JrS+mk7vI4RLlrHKjXX7YJMaPq2dWoiZSHpZWJ5sl1VMya8dUJAJB1KyPH/akWqZslYxKQDlUQEmbLUk7a4g0z2iGnaE40XLQPSoyZAV00mgUNfZG/2RaiJhpLiK0Oo5iPmHRkAPtBdAlS0gk4AVOvdH0/ZTAS0kJoRTMRUTCZMjwiPYUWQMTMolxJSsBQOYP6zim25o2tmqm6rbpiM1J9oi8xyYmUFLkqMnHgyqWepiIf58/NrjFk0j0TvkuMYK+cnIHeN8VW+tJooEEHGuBB4Ry9txex09xSQdlKhIoSFDWDQwRYtx1HWosb8D3wFlJioiYl6HbRDSYeY0lbPWCk+I7xCgBUGFFLJIlwRCm5/UnE/rDjBmxdFyaLf4hH+r2RI0d0euUcdFV6h9Af6osIjSMK3ZEp2JCAAABQDUMo9hVj2NSBQjHlYUAFT0z0eS8FOLF8pRdQk4hJONQBmTQCpyjG7RlQhRCsCMKbDrw24x9HLQDgRWMT5XLH5mbS4kYOpvU2GtFd9AYiSNIMBWc5iN2Ag/LJ1eqKzZJJFfVFrkW8BHPI64idsJK8aeBiOnQ9JOOAg8y1uHePbExCNx/FEWa1YCRYCEYBP6ENPSoTlTzixlkHUnxMQn5InZ3EQWJoqtrEXYrCZnHVSuR264udrSJoaZxRXZYh26Qa1y27MY1jujGXJctDLDS4u+W1FKaYpoq6a1FUnMRujFborFM5L5BIkwq7RV5Sa7aYHxi7RvFbHJLmj2FCjysUSewo8rCvQAewItvR5EwK9VYyUPJQ1iC1YET2lkqyq6t5IVsHSPhBV8CckijTcq4wu6sXTq2EbQYdZndRi0ztsSUyi4txO4mqSk6iCdcUy0JXml0C0rSa3VJIII2HYRGUsbXKLjNS8hH3VCgSh7fHkZ0jS2aAvTGUCL/PIKdVKk91IHo5RZcqpdVd24eUZwqxlJqpAIBz+ie+F8HX1C82wpXoA+FKiPXWDEvqZ5bz5fCNjs+2mXuosE7Mj3GJExNobTVagkbzSMdl7ImgPkHwRlVtXiaRI96ZhZBUy/2oXh3iM3gh4kWs8q3Rpo0kY+sTTbqPbE2XnUOdRQVwMZBOWXMKcQAy7dSM+bVSvdBKzVTTCwpLbv4FGu44ZQPAq2YRzu90amTGY8rL7biEXSFKTUKpqxB78IK2ra8w8gAJcaGsJQqpPGkVm1JJamwC2s4gHonvpSIl070XZrDqKyJVsArKQEsJJ31hxduFA6KK76xJlLNWWQkoXgVDFJ24aoFTWj5KqKUpA2UpXhWOBrfc9KL22Ckhp82DdcChxBiyMWuhwVScDvihyuh6AlR5xRWSLtcQB2QesKxih26VEiM5L2NYt0TrV0p5gGibx2VpAJGnTjp6gQBtWBBK2dHQorNTUbqwL+DzV8KS44BShTfIx4CLio1uKbYRNsXx0gMdmMALel6OtECt71RarE0QQVABRxxqrHwAgvMcnZccQrnUUQDhdOZyxhxTfBlKST3LFoTaTXuRpsqSlwA3k1oQSTWLMlcUprQ9ScOcSfun2xIa0ecTk9d4JPtjv7UEtpHnPJkbb0ltWoAYwPXbrIzWOOqBMxZClICHJlwiuwCvbjhuMMo0MbpTnHDxUmnCl2EoQ/ExtzfCBVt6euFYQyQipoDS8T7InN6cKbSC4EkUxNbv5R6nk/aCgb5wJOIGvVq74g2hyZh0EKmVUP2E1Tw6XnGrli4ox0ZVvYJ0s5UEupDbCigFNVGtFHcDs3xRl2nUXqcBia7zGrscmsokmpUQUgBNEUFKVXW7eKjjmezCJh0PkxQFutBleONKZ0HshxyqG0UKWGU95MxFRdUarcKE954BOqJZmi1S4SEoF4k5qpt/WuCiNCplwquMEAOKqLyaVNDgSrIDCHnuT2dW0U82hJIIxWMdlaVjdzi1TZgoSi9iKjSRChibp1jYYUKY5KZ1YqSyDhU314kDPqdlIUedLCr2Z6Mc226NamLOZSMUBR2qofPAdkRJKcQldEsJptQUV7gE+EG5iRv/NSfSxHrgZ8GmSqqpaWURkq4i8DuJRUHtjjNwvLzwOs8FCh/XfEwO9kBfe+7gkrSNlStPcqtBwpEmXcWnA0PDDwOqLUmiWgmTDLh7O+PEODeI6LmUadxC0jNDx748I3HxiSFx6HIfdQaGRCk7/GOHJYKFFICh9oAjxibzkcKdie4vYNLAL+ibJxQlTZ1UxT3eyBTejTzTt4gKTtT6wcYuCngdfiPbEZT1R1hXiP9QjN6XwaxnKJT7QTdXU4A4Y4QBtu0GGml3XkB26q6mtTXVHPK/JLel23UFJ5lzpioHQUlQJNV0Ua3dVYzGz3FOLCEqKcK1NaAAVByio4ipdT+QSd0xeZXeaeWUp6zYUbpFSBiq8qtCDWuYyg5Z3LUUUvJeGdRfbUNxF5KfKM5nkp55QFBQ4nAVO4CgETG5sj55/F7I3Srg5HvybE3yxNlgKSF87QdBTKkgf+YCUkcBFenuUydcSFFXNpr+waWquP0l0FOztjO3rUNCLxpv6XdU4dkMieWRS+qn3vbFWKi5O8ps4laCFOqSk1WHObBVjkClBI8YNjlyfVgGEI3qLjuO9ILYjMDMDWmp20FfGOQ7sHlD3CkaQ7yzzYOAluKmVj/wCQYhzfLBaCsBMMNegymve5fih+6ANXiI891Db4whlkneUy0VZzLpGwFtAP+WkHxEB16SvOfLKccQfml1ak9ylEHHbDDUo48DzTLjm9CVq8gd8EJXQadcISJZbZXS6FpUMNerDtpAA5/WBPITdamHkCmQUmh30pQdkNHlFtLXOPfiEHJPkcnFHpKCcskuKz7AION8hr3Nn45KVfaZKQeJv1HceECQnKijfDG0VDGamDX7ZEKJWkOhT0m62h8tkuXgCld4dHKophXZCjTtX5FrR9DaRS06o/EIbdGGCluMEffQs/wwLbctNJFZRQTr5ueSs9iXWf5hFxM2dS2j972cRHBdfPVS0fvqHqjlo1AbFqzIPTlZpIpmpLC+wc27U/hhK02l0V54uMBJoS8w80MMzVTd08QaQdEw+M2kH0XD60CHErvghbak7jdUD3E4cRBpQJsESelUk8QGpuWWTjdS82VfhvV8IKIRXEGvA19cZppzoTYxnGA+sS7rq8QioQ4BqUMkEk0rhWLzI6GSrSAhpsNoGXNkpO3rAwtK8FXJBW6dke3DClmENigJ7SSfGHedRtHfC7Q9YyQY8UIkKaCtZHAw2ZU6lq/dPmIO2LUMgkRwvhDvuZf068Qn1CPVIV9EHu/KF2w1Fb0nstp5ujib9SOj83jSMg0m0UZk1NrZQQFqWk4k0NL2vDIGN0n5RxdKJAocK0w/exjIOUS1XmVFl+UFK3m3A4aV1qApmKkUyxxhpNCasiSHI2ZpAfD9znAFAXQc94OHbElXIO6MppH3k//uLByPaRJcb9ylQUpuoCTndrVNBsCVU+7GpNtjcANwHqjczowlXIXMapljsDh8lGHmuQZ4gBU02PRYcUe8mNtftRpsVW62kDatI9cBprlGs1ut6dYNMwlYWcM8E1MAzO5b+j43+0mX1ei0hP8RPlBWT5B5BPXEw76bqU/wAAEHH+WSzE/tlngw8BjvUgCBczy9SCeql5fBIHrgET5bkns9GAkmjT6ayo9tRBqT0TZb6jEujg3XxJigzX9Ihr9nKOH01JSPCvlAh7+kQ8rBuVZTsq4pfgAnzgDY2QSJyqBwQkDsj0SR+mvsw8gIxM8rdsudRkJByuSrhHeVGEq3dIXhh7oFfoNIR/EPXADNrNmg53zxUoiG1We0M0oHGnmYxU6N28/XnFzA3rmEIH/pqr4Q4jkhnnPlnxvCnXHPAikAkSuViy2g+JhpxgiiAttLiOcvpKgFJQNgJqY9hmV5Cbpquap6DYFBsxJhRoslKjOWNN2aQ5YUgVS4MuAWaKa1BHV1BX90jDHKPG9HpO+64kOhSgArpuUASPmprQdXUBAxx5ZcbXziwEJulOBC8D1icfneERWrbUFvNoWXFOA0N1NxklKhiadIVIwMHoMvhnKvinT8bhh3RdoS6Gm5qbaAVeC0vO84cFdFSsTd+MJp9lOyIcvZi2FE++cw6CCC285hQ50XdCgoajWHHJtxTTYqCtKaKUQkJUq6BUApNBeGWEQ0GZGSmSNXQp4hQjJ9Fn8G37RwL3+xV7c0Dkph9TjrswVqzImWl17VgmLpJSEyJAsy0242tsJS289zTppVNUkBN0gISQCRXGtYiuPzOttlVddFf/AGbofdm6tNoLKFFSqughQCRlUdFVSAYPS9QvA/X9O+ZV/AIiStHnm/8AiG1Nc2L4LKbxdobygRhQnVEdpy10tOFXuVbgV8WAhaQU4dY1JHcY5RaqPdF4tgJSkUcOdcCUgXRSmOuGEWogMkXFJUpQJQlYvUonGt4CmBhdnOvwler6f98nKtq0UlqsvLqvD4zpLTcNxJNOjiL18Y0yjhvTGdBfvybdGj0bj+Kx0sgU4dXxjgWui+303AEgY3+iKVFFG/uGe2GHtLpcNPqXMEJSohd4Kom9TAHGo+MoCnCsZtZY/VE2hlxZNoyTATH9I1g5yj3YtB86RMT/AEh5EddiaTwS0of+7XwjArSLQec9z3g1ePN3usE6q761iK86VRvS02Cuz6YZ5drKUMXXEekyv+UGIWk2mFiWpLFpyaQk5oWpCkqbWMlC8kdo1x83hVDHbioIwtWUG59aWpoBl0EA3Q8glNcbpcSQapSQrHgYenbYKFFCHXnEpFFKU+spUsE4pAIF2l3PWDAEqqe3ziRKsc44hJyJqeCRj4CFsATsybWFBzot1J6ZpeUmmIFRU98RVTSFkC84NVcKY7ionuNYiTT18g7chsGoQ61Y7yk1QgrGZIxpTaM6Qm14Cix6LSnuyfl5aYUebU4UKu0SeooooRvAja5bkdsxGbBXvWtavXFD5LWG/dSEPpSVXTzSjiUOJF6uwGgUKnbG2JSKfKE9qYz1CqgJL8n1nopdkpfDa0lR7yCYMM2c0kdBtCeCQPIR0soGa/3zDZLf2T2FULUFHRWhOtI7oXPp1EHgCfVHnulI6qFdiaDxjkzS9TfaVD1Awawo9L41Angn20jkun6J7SkfzRwp105XE/iV7Ib+Np0nUjginmYTmFDigs7B218hCiI4vDF496R5QoWsdGZTWlnOUShC0pPWILajwF1RiZJ2/LtpoEOpG9pRJ7QDAf4Huaw+eKQf4YjuaHGtemniyD5isej+0XxqR57+AT/d/wCRa29KpdR6yxxacHjch4aQMfXIHpKu+dIpq7BWnJw9rZR5GGjZKxiHQk/fPiViGuvT5aJfwLKltFl9atdpXVdbVwWk+uHxMg6we0GM5XLTOQdQR9pS/K6oeMNiSe+i0d45qv7zYMbR6xS9vuck/hGaPKkjTkvndHXPndGZ0eGaVfdLVPChjhn3xUohCW7tTS8t29TVUIWTXhGkupS5X80Zr4dlbq6/VGmurvJIoipBAqMK0NK+2MNnbGeTLgOApU244gkdXmxdoRTMX604CNLk7LtFaeg2Ms3FLCSdtCu8R3RWbZsaZZfSiYdQtLwKUobXg2MQRdOOZBx1Axx5+ojNWk0er0PRZsT+etyipkkJ6xr5R3zgT1QIMSOj5OYxibM6O3UKUU4JSongkEx5Es6e1n0sen0q0imTrwVTDEYRGSdUdPZmPE4x3w2R5E38zPL0FrFpzoxwxB4LFKjtIgUU4QV0es/nphLJrVY6NDTEAkYjcDA9iLIi5Rd8oumqcDhkR+qxoGg7JDyBWmOeOzaMR2w7MaNvAjnUKww52la0wAcAz2Xosej9loYqt1aUVSClWJGOWQN4HHHVQxhMtSRf7Olk3UkoIOupT31CqntgylhFOqD2QAsrSRhSUpQ82ojUFJz14KIMHDO0+cKbapA84xVlWmPJAGSQOyFU7hA+Yt1pHWfaTrxcQKeJge9pfKAE+6WyBndUpfghMVpYrQdXXWruiO4UjNR76RV3eUGSBICnVHdLu071gCIjnKI1WiJeaVwQygeK6waWTqRblvN7z2k+UMqmUam69h9girq0wdWPi5NwnVfdpjq6iTHAtCfcGEq0j0lLWPG7WGosTkizKtEDJAHd7YUV1MjaKkEFTLaj85CKUGy6q+PGFFaBaisq0WbPVmmk+jOg/wAqY8+Crg6k8TuE16+fHlAxxwDNk/hiM5OMfOaHan844Kyfn9j6ftYf9+P8v6hI2ZaCXKJfcKPpidbPZdWpUdEWmg/9Q5973M54JNYCiflfoNjs/KPFWlJa0tDu9kX8/wDkSlhxr/Wi/wDPyYbM5aGtKF01qkXCPxJTSI7mkL4wWxJHiFtnuIwgWxOSeaFoQrLorCDxBFIJs2q4BVEw7T/GUsdxURA2/MS10zf0ZIv9H/c4+EaDguTlztuTQB7lJiXLT8sMmJhrehSVD91dfAwz7/PfX3tyktK80V8YjvWkpWKkSi/Sl21eRiLXtQ1gzx4p/wAUHE2rLL6y3afbl1077tIkyKJAq6D0ulW00Sr94RVTMA9aUlFD7AdZX2KQ5h3GIE9aEuCaonGAMrr6Hm8c/lUA13AkxpGOrbc5uqlPCrmv+jXpLR+WIFHW8daVpNYDaeSbMrLpNQsuVRgK119KmrDOMimLXUh4hgqfbwopTZbUa5g0pkcK64lc++vA3gk/NAAFNmVY6OxHwjxc3Xxhu5FUMqSK5+yGQIu6bFBAok9kDbX0VWlJcQk0HWFMeIjsWx5GLrYTlTK7WJMi6QoFKikk0CgaEEimB1RxLy4UFY46sDTfjHkskBVFmiTmaVpsPjBJnYbLJCfcSFpecumtAm4AAMKVKSrVtiY3Y08vN57/ADljPckAQW0OnplizmUNtCbVTNCwgAK+kpZAChrGO4QVXatpnqSbCf8AEmDXuSiI2XJFMrbWhD56y3D6S3Veaomo5Oamqwkn0B66wZ/5or+xt9jiz34RyLNtMnpTjCRsSwa95XBcR0yPKaANp1U4XU+QggjQ5ofNr2k+UR3NG5tXWtF0eg22PMKho6GK/aWhNq++0kfut1g1RDSwq3o0yn5iO72w77lZQOs2mnoj1xXlaHSRPTfeUd80vHsCgPCHGdC7NP7NC6YG8sq8zEPJErQwq/bcqjrPtj76fVAyY0+s9GcyjsNYdRotINVKZdmtRW6gE9pAjtTbCOpL9qWcO+kS8q8B22QDyjSPzStfotrV6oUExPNgfJqG66keZEKDuC0AM6On6w9pBjg6NqPz0nsSfVFpVlEZ3KPQ0ROLtQfgrh0VV/dn7o9UMr0QUfmN9x/1RZhEpGUGhCeCBR1aFEn5Js/iHkYZXyeA5yzPj60RoqMo9lszC0IXaivf7mdDQEjJhoffp6o9+Ayx+xaHF0nyEac9Ef8AOF24j0pcN/d/1M9Ghyx8xkfeWfVES19GC0EKusVKqE3VKoNZwIjR15iIts9VHpeqE4JcC03y392ZxbdhuMSy30qaIQkkkNAAUFfnA1xpgDWM4+GU2o0S4lJOGCEDM0+jG0cqX/a3uH+mMCb+URxR5xlLY6MeDGt9KCk3pXNXyA+ulaahlhsi8aIFx6l5aydZJ49mqMwd+UV6R841zk86h9E+SoaDLCCj9KM9t+bCJp0JQkJrSgFMdfjWA61Amo25GCFvf9S96ZgS1nCktO6N8PzQjfsarolyjqlLPDLbZ5xAwUs1QVGp1HLdhDDfLdPocqttlaQKFF0p6WGNc6bsoq9l/Jq7IjzvX7B5RKSY5bSo1zQ/lIn5xw1YZDdKgISoqoR9K+ca6rmzHaamLXmlEgvPMVPWLDRSBxKQrtIMUXka/wC4O/4av5I21vIxMsasLKq8Qoi5M87tvzQb40DaIlKZlBgEIX/iTCiThsJNYiOf9aPRP8UR9Is2/SHmIytLwbxx2uSY8ltI+LZlUgf3y69yUeuIa5lZIoigrjdQ8rDcVOADuizpyHExNTqh6m9iJY4rdlDmbMcdwQiYHcB4qMQV6Auqrev0+09TwCaxok5lFOtXrmNDB6V4/wDSvPcm7RNFA13rmKd6UgR7DdsZQotIpV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" name="Obdĺžnik 2"/>
          <p:cNvSpPr/>
          <p:nvPr/>
        </p:nvSpPr>
        <p:spPr>
          <a:xfrm>
            <a:off x="755576" y="836712"/>
            <a:ext cx="7632848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500" b="1" dirty="0" smtClean="0">
                <a:solidFill>
                  <a:schemeClr val="accent2">
                    <a:lumMod val="75000"/>
                  </a:schemeClr>
                </a:solidFill>
              </a:rPr>
              <a:t>Ako prestať v roku 2014 hľadať nové .............informácie</a:t>
            </a:r>
          </a:p>
        </p:txBody>
      </p:sp>
    </p:spTree>
    <p:extLst>
      <p:ext uri="{BB962C8B-B14F-4D97-AF65-F5344CB8AC3E}">
        <p14:creationId xmlns:p14="http://schemas.microsoft.com/office/powerpoint/2010/main" xmlns="" val="11204320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44371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Premýšľanie &gt; Schopnosti &gt; Vedomosti &gt; Informácie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solidFill>
                  <a:schemeClr val="bg1"/>
                </a:solidFill>
              </a:rPr>
              <a:t>Nie je to o tom, </a:t>
            </a:r>
            <a:br>
              <a:rPr lang="pl-PL" sz="5400" b="1" dirty="0" smtClean="0">
                <a:solidFill>
                  <a:schemeClr val="bg1"/>
                </a:solidFill>
              </a:rPr>
            </a:br>
            <a:r>
              <a:rPr lang="pl-PL" sz="5400" b="1" dirty="0" smtClean="0">
                <a:solidFill>
                  <a:schemeClr val="bg1"/>
                </a:solidFill>
              </a:rPr>
              <a:t>čo vieš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785786" y="3068960"/>
            <a:ext cx="76438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Fluidná inteligencia</a:t>
            </a:r>
          </a:p>
          <a:p>
            <a:r>
              <a:rPr lang="sk-SK" sz="2800" b="1" dirty="0" smtClean="0">
                <a:solidFill>
                  <a:schemeClr val="bg1"/>
                </a:solidFill>
              </a:rPr>
              <a:t>  </a:t>
            </a:r>
            <a:r>
              <a:rPr lang="sk-SK" sz="2800" dirty="0" smtClean="0">
                <a:solidFill>
                  <a:schemeClr val="bg1"/>
                </a:solidFill>
              </a:rPr>
              <a:t>Schopnosť riešiť problémy logickým premýšľaním nezávisle na momentálnom rozsahu vedomostí</a:t>
            </a:r>
          </a:p>
          <a:p>
            <a:r>
              <a:rPr lang="sk-SK" sz="2800" b="1" dirty="0" smtClean="0">
                <a:solidFill>
                  <a:schemeClr val="bg1"/>
                </a:solidFill>
              </a:rPr>
              <a:t>Kryštalická inteligencia</a:t>
            </a:r>
          </a:p>
          <a:p>
            <a:r>
              <a:rPr lang="sk-SK" sz="2800" b="1" dirty="0" smtClean="0">
                <a:solidFill>
                  <a:schemeClr val="bg1"/>
                </a:solidFill>
              </a:rPr>
              <a:t>  </a:t>
            </a:r>
            <a:r>
              <a:rPr lang="sk-SK" sz="2800" dirty="0" smtClean="0">
                <a:solidFill>
                  <a:schemeClr val="bg1"/>
                </a:solidFill>
              </a:rPr>
              <a:t>Schopnosť použiť v praxi schopnosti, vedomosti a skúsenosti, ktoré mám</a:t>
            </a:r>
          </a:p>
          <a:p>
            <a:r>
              <a:rPr lang="sk-SK" sz="2800" dirty="0" smtClean="0">
                <a:solidFill>
                  <a:schemeClr val="bg1"/>
                </a:solidFill>
              </a:rPr>
              <a:t>  Nerovná sa pamäti!</a:t>
            </a:r>
          </a:p>
        </p:txBody>
      </p:sp>
      <p:sp>
        <p:nvSpPr>
          <p:cNvPr id="3" name="Obdĺžnik 2"/>
          <p:cNvSpPr/>
          <p:nvPr/>
        </p:nvSpPr>
        <p:spPr>
          <a:xfrm>
            <a:off x="3851920" y="332656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>
                <a:solidFill>
                  <a:schemeClr val="bg1"/>
                </a:solidFill>
              </a:rPr>
              <a:t>Väčšina ľudí nepremýšľa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0" y="213285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400" b="1" dirty="0" smtClean="0"/>
              <a:t>Informácie </a:t>
            </a:r>
            <a:r>
              <a:rPr lang="sk-SK" sz="5400" dirty="0" smtClean="0"/>
              <a:t>≠ </a:t>
            </a:r>
            <a:r>
              <a:rPr lang="sk-SK" sz="5400" b="1" dirty="0" smtClean="0"/>
              <a:t>riešenie problému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785786" y="3068960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chemeClr val="bg1"/>
                </a:solidFill>
              </a:rPr>
              <a:t>Nevedomá neschopnosť</a:t>
            </a:r>
          </a:p>
          <a:p>
            <a:r>
              <a:rPr lang="sk-SK" sz="2800" dirty="0" smtClean="0">
                <a:solidFill>
                  <a:schemeClr val="bg1"/>
                </a:solidFill>
              </a:rPr>
              <a:t>Vedomá neschopnosť</a:t>
            </a:r>
            <a:endParaRPr lang="sk-SK" sz="2800" b="1" dirty="0" smtClean="0">
              <a:solidFill>
                <a:schemeClr val="bg1"/>
              </a:solidFill>
            </a:endParaRPr>
          </a:p>
          <a:p>
            <a:r>
              <a:rPr lang="sk-SK" sz="2800" dirty="0" smtClean="0">
                <a:solidFill>
                  <a:schemeClr val="bg1"/>
                </a:solidFill>
              </a:rPr>
              <a:t>Vedomá schopnosť</a:t>
            </a:r>
            <a:endParaRPr lang="pl-PL" sz="2800" b="1" dirty="0" smtClean="0">
              <a:solidFill>
                <a:schemeClr val="bg1"/>
              </a:solidFill>
            </a:endParaRPr>
          </a:p>
          <a:p>
            <a:r>
              <a:rPr lang="sk-SK" sz="2800" dirty="0" smtClean="0">
                <a:solidFill>
                  <a:schemeClr val="bg1"/>
                </a:solidFill>
              </a:rPr>
              <a:t>Nevedomá schopnosť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>
                <a:solidFill>
                  <a:schemeClr val="bg1"/>
                </a:solidFill>
              </a:rPr>
              <a:t>4 stupne učenia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0" y="177281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>
                <a:solidFill>
                  <a:schemeClr val="bg1"/>
                </a:solidFill>
              </a:rPr>
              <a:t>Pozornosť &gt; informácie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475656" y="836712"/>
            <a:ext cx="61302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>
                <a:solidFill>
                  <a:schemeClr val="bg1"/>
                </a:solidFill>
              </a:rPr>
              <a:t>Potrebuješ nachádzať zdroje v sebe, nie ich hľadať vonku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99592" y="836712"/>
            <a:ext cx="748883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b="1" dirty="0" smtClean="0"/>
              <a:t>Priebeh</a:t>
            </a:r>
          </a:p>
          <a:p>
            <a:r>
              <a:rPr lang="sk-SK" dirty="0" smtClean="0"/>
              <a:t>  </a:t>
            </a:r>
          </a:p>
          <a:p>
            <a:r>
              <a:rPr lang="sk-SK" sz="2400" dirty="0" smtClean="0"/>
              <a:t>1 - Prečo je problém so sústredením v 21. storočí?</a:t>
            </a:r>
          </a:p>
          <a:p>
            <a:endParaRPr lang="sk-SK" sz="2400" dirty="0" smtClean="0"/>
          </a:p>
          <a:p>
            <a:endParaRPr lang="sk-SK" sz="2400" dirty="0" smtClean="0"/>
          </a:p>
          <a:p>
            <a:r>
              <a:rPr lang="sk-SK" sz="2400" dirty="0" smtClean="0"/>
              <a:t>2 – 47 techník, ako sa týchto problémov nadobro zbaviť?</a:t>
            </a:r>
          </a:p>
          <a:p>
            <a:endParaRPr lang="sk-SK" sz="2400" dirty="0" smtClean="0"/>
          </a:p>
          <a:p>
            <a:r>
              <a:rPr lang="sk-SK" sz="2400" dirty="0" smtClean="0"/>
              <a:t>  Zapíšte si AHA momenty, okamžité nápady a poznámky</a:t>
            </a:r>
            <a:endParaRPr lang="sk-SK" sz="2400" dirty="0"/>
          </a:p>
        </p:txBody>
      </p:sp>
      <p:sp>
        <p:nvSpPr>
          <p:cNvPr id="3" name="Obdélník 2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Stiahni si prezentáciu:</a:t>
            </a:r>
          </a:p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www.porazskolu.sk/47-prezi</a:t>
            </a:r>
            <a:endParaRPr lang="sk-SK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475656" y="836712"/>
            <a:ext cx="61302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>
                <a:solidFill>
                  <a:schemeClr val="bg1"/>
                </a:solidFill>
              </a:rPr>
              <a:t>Potrebujete nachádzať zdroje v sebe, nie ich hľadať vonku</a:t>
            </a:r>
          </a:p>
        </p:txBody>
      </p:sp>
      <p:pic>
        <p:nvPicPr>
          <p:cNvPr id="128002" name="Picture 2" descr="http://bestdamnnerdshow.com/wp-content/uploads/2012/11/MacGyv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785786" y="4429132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chemeClr val="bg1"/>
                </a:solidFill>
              </a:rPr>
              <a:t>Ako môžem dosiahnuť moje ciele využitím vecí a prostriedkov, ktoré mám už dnes k dispozícii?</a:t>
            </a:r>
          </a:p>
          <a:p>
            <a:r>
              <a:rPr lang="sk-SK" sz="2800" dirty="0" smtClean="0">
                <a:solidFill>
                  <a:schemeClr val="bg1"/>
                </a:solidFill>
              </a:rPr>
              <a:t>Bez toho, aby som musel hľadať ďalšie informácie?</a:t>
            </a:r>
          </a:p>
          <a:p>
            <a:pPr algn="ctr"/>
            <a:endParaRPr lang="sk-SK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>
                <a:solidFill>
                  <a:schemeClr val="bg1"/>
                </a:solidFill>
              </a:rPr>
              <a:t>Podnikateľský </a:t>
            </a:r>
            <a:r>
              <a:rPr lang="sk-SK" sz="6000" dirty="0" err="1" smtClean="0">
                <a:solidFill>
                  <a:schemeClr val="bg1"/>
                </a:solidFill>
              </a:rPr>
              <a:t>MacGyver</a:t>
            </a:r>
            <a:endParaRPr lang="sk-SK" sz="6000" dirty="0" smtClean="0">
              <a:solidFill>
                <a:schemeClr val="bg1"/>
              </a:solidFill>
            </a:endParaRPr>
          </a:p>
          <a:p>
            <a:endParaRPr lang="sk-SK" sz="6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827584" y="3356992"/>
            <a:ext cx="7643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Nie sme si 100% istý tým, čo Nepotrebujeme</a:t>
            </a:r>
            <a:endParaRPr lang="sk-SK" sz="2800" dirty="0" smtClean="0">
              <a:solidFill>
                <a:schemeClr val="bg1"/>
              </a:solidFill>
            </a:endParaRPr>
          </a:p>
          <a:p>
            <a:r>
              <a:rPr lang="sk-SK" sz="2800" dirty="0" smtClean="0">
                <a:solidFill>
                  <a:schemeClr val="bg1"/>
                </a:solidFill>
              </a:rPr>
              <a:t>Myslíme si, že VŠETKO sa nám môže zísť</a:t>
            </a:r>
          </a:p>
          <a:p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>
                <a:solidFill>
                  <a:schemeClr val="bg1"/>
                </a:solidFill>
              </a:rPr>
              <a:t>Zvykni si na neistotu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4077072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Zabudni na to, čo všetko sa vám môže zísť – hľadaj len tie informácie, ktoré v danom momente potrebuje</a:t>
            </a:r>
          </a:p>
          <a:p>
            <a:endParaRPr lang="it-IT" sz="2800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>
                <a:solidFill>
                  <a:srgbClr val="C00000"/>
                </a:solidFill>
              </a:rPr>
              <a:t>Riešenie 1 – Just in </a:t>
            </a:r>
            <a:r>
              <a:rPr lang="sk-SK" sz="6000" b="1" dirty="0" err="1" smtClean="0">
                <a:solidFill>
                  <a:srgbClr val="C00000"/>
                </a:solidFill>
              </a:rPr>
              <a:t>time</a:t>
            </a:r>
            <a:r>
              <a:rPr lang="sk-SK" sz="6000" b="1" dirty="0" smtClean="0">
                <a:solidFill>
                  <a:srgbClr val="C00000"/>
                </a:solidFill>
              </a:rPr>
              <a:t> prístup k informáciám</a:t>
            </a:r>
          </a:p>
          <a:p>
            <a:endParaRPr lang="sk-SK" sz="6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5229200"/>
            <a:ext cx="7643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100% istota toho, čo potrebujem</a:t>
            </a:r>
            <a:br>
              <a:rPr lang="sk-SK" sz="2800" dirty="0" smtClean="0"/>
            </a:br>
            <a:r>
              <a:rPr lang="sk-SK" sz="2800" dirty="0" smtClean="0"/>
              <a:t>100% istota toho, čo nepotrebujem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>
                <a:solidFill>
                  <a:schemeClr val="accent2">
                    <a:lumMod val="75000"/>
                  </a:schemeClr>
                </a:solidFill>
              </a:rPr>
              <a:t>Riešenie 2 – Strom predpokladov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780928"/>
            <a:ext cx="5149576" cy="249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475656" y="836712"/>
            <a:ext cx="61302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/>
              <a:t>3 - Buď sebecký/á so svojou pozornosťou</a:t>
            </a:r>
          </a:p>
        </p:txBody>
      </p:sp>
      <p:pic>
        <p:nvPicPr>
          <p:cNvPr id="49154" name="Picture 2" descr="http://img.cas.sk/img/8/fullwidth/1290037_setrenie-sporenie-prasiatko-uspory.jpg?hash=b8d1937a1c3cfc1bd7162e187fd3afa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001" y="3573016"/>
            <a:ext cx="4931999" cy="328498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043608" y="4509120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Nevenuj ju každému článku na internete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85786" y="4429132"/>
            <a:ext cx="7643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err="1" smtClean="0"/>
              <a:t>Mindset</a:t>
            </a:r>
            <a:r>
              <a:rPr lang="sk-SK" sz="2800" b="1" dirty="0" smtClean="0"/>
              <a:t> (spôsob premýšľania): </a:t>
            </a:r>
            <a:br>
              <a:rPr lang="sk-SK" sz="2800" b="1" dirty="0" smtClean="0"/>
            </a:br>
            <a:r>
              <a:rPr lang="sk-SK" sz="2800" b="1" dirty="0" smtClean="0"/>
              <a:t>„Tie informácie mi už nemajú čo dať, </a:t>
            </a:r>
            <a:br>
              <a:rPr lang="sk-SK" sz="2800" b="1" dirty="0" smtClean="0"/>
            </a:br>
            <a:r>
              <a:rPr lang="sk-SK" sz="2800" b="1" dirty="0" smtClean="0"/>
              <a:t>iba ma oberajú o čas, nebudem sa im venovať“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/>
              <a:t>4 - Toto ti zvýši vaše informačné sebavedomie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3645024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/>
              <a:t>Zrušte</a:t>
            </a:r>
            <a:br>
              <a:rPr lang="sk-SK" sz="2800" b="1" dirty="0" smtClean="0"/>
            </a:br>
            <a:r>
              <a:rPr lang="sk-SK" sz="2800" b="1" strike="sngStrike" dirty="0" smtClean="0"/>
              <a:t>Spravodajstvo (TV, Sme, Alternatívne)</a:t>
            </a:r>
            <a:br>
              <a:rPr lang="sk-SK" sz="2800" b="1" strike="sngStrike" dirty="0" smtClean="0"/>
            </a:br>
            <a:r>
              <a:rPr lang="sk-SK" sz="2800" b="1" strike="sngStrike" dirty="0" smtClean="0"/>
              <a:t>Čítanie článkov a statusov na FB</a:t>
            </a:r>
            <a:br>
              <a:rPr lang="sk-SK" sz="2800" b="1" strike="sngStrike" dirty="0" smtClean="0"/>
            </a:br>
            <a:r>
              <a:rPr lang="sk-SK" sz="2800" b="1" strike="sngStrike" dirty="0" err="1" smtClean="0"/>
              <a:t>Newslettre</a:t>
            </a:r>
            <a:r>
              <a:rPr lang="sk-SK" sz="2800" b="1" strike="sngStrike" dirty="0" smtClean="0"/>
              <a:t>, knihy a kurzy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/>
              <a:t>5 - Daj si informačnú diétu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erpetua.wbl.sk/eur._figury_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1" name="Picture 1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4000" cy="1131590"/>
          </a:xfrm>
          <a:prstGeom prst="rect">
            <a:avLst/>
          </a:prstGeom>
          <a:noFill/>
        </p:spPr>
      </p:pic>
      <p:sp>
        <p:nvSpPr>
          <p:cNvPr id="9218" name="AutoShape 2" descr="data:image/jpeg;base64,/9j/4AAQSkZJRgABAQAAAQABAAD/2wCEAAkGBxQSERUUEhQWFRQVGBUUFxcUFRYUFBUUFRYYFhQUFxQYHSkgGBwnHBQUITEhJSkrLi8uFx8zODMsNygtLisBCgoKDg0OGxAQGiwkICQsLCwtLDMsLCwsLC4sLCwsLCwsLCwsLSwsLywsLCwsLCw0LCwsLCwsLCwsLCwsLCwsLP/AABEIAOEA4QMBEQACEQEDEQH/xAAcAAABBQEBAQAAAAAAAAAAAAAAAwQFBgcCAQj/xABCEAABAwICBwUFBgQFBQEBAAABAAIDBBEFIQYSMUFRYXEHEyKBkSMyobHRM0JDUnLBFGKy4RYkU4KSVHOTwvBjNP/EABsBAQACAwEBAAAAAAAAAAAAAAACBAEDBQYH/8QANREBAAIBAgQDBQYGAwEAAAAAAAECAwQRBRIhMTJBURMicbHRYYGRocHhIyQzNELwFFJiBv/aAAwDAQACEQMRAD8A3FAIBAIBAIBAIPHGwucggqOP9pWH0riwzd9L/pU7TK7oS3wt6E3QVKu7U62XKjoWxjc+rffr7JhB87oIuXGcYm96tEQ4QQsb5XdcoGUmCVMhvLW1j77u/c1vk0ZBAk/QpjvfMr/1SvP7oPGaDxt9zvGfpleP3QKt0enjzirKyP8ATUOt5g7UD2LEcWh9yuc8DdNEx49RmgkqLtMxGE2qqOKdv56Z5jcBzjeTrHpYILPgnanQTuDJHuppT9ypaY79JPc+IQXaKQOALSHA7CDcHoQg6QCAQCAQCAQCAQCAQCAQCAQePcACSbAZknIAdUGdaRdq8LHGKgjNZKMi9ptTsPEy/e6N222oKTXR1uIO1q2oeWHZBCTHC3qAbvPM8Sgk8K0YZGLMja3o3M9TtKCfp8EA2hA9jw1gQLCmYNyDru28EB3beCDw07DuQJPoGFA0nwYHZZBCYno2x4Iexrhwc0H5oIOnwupona9BUSQ2NzGSZIH77OjcbDqMxc2QW7A+1fVcI8ThNO7YJ47vp3HnleP47NyDSqWpZIxr43texwBa5jg5rgdhDhkQgVQCAQCAQCAQCAQCAQCCC0t0rp8Oi7yodmcmRtzlkd+Vjd/XYgyPFsTrcVcf4hxgpTspojbWHGWQZuPLZlsGaCZwfR9rGhrGhoGwAILHT4c1u1A6BA2BAnJOACSbAZknIAcSUFfxLTeigNn1DL3tZl5CMr5hgKCu1fa3SNuGRzPI2HVY1p8y6/wQMj2wRf8ATSf+Rv0QA7YI99M//wAjfogdU3a7Sn34p29Ax46k6wPwQWDD9PaGY2bUNacspA6PM7gXAAoLHBUhwDmuDmnYWkEHzCBbXB2oEJqJrkEHieBhwILQQdxzBQVuibWYY/XoJPZ3u+mk8UL+OrfNh5i2zhkg1LQrTeDEWkNvFUM+0gkyew7yPzN5jzsgtCAQCAQCAQCAQCAQUzT/AE7ZQAQwgTVsg9nFtDb7JJbe63lcE/EBm2G4NJNMamqeZqh+17tjRuZG37rQgu2H4WALlBJghuQQReN4/BSs155GsG4G5c7k1ozKDMtIO1l5JbRxho/1JRd3+1gNh53QUPEMUqax15XvlI2DMtbfg0ZBYm0V7tmPDfLO1ImZewYFK7aA0czn6BaLamkdurp4uC6q/iiK/Gfods0c/M/0H1WudX6QvU/+fj/K/wCEFP8AD7PzO+H0Uf8AlW9IbY4Fg87W/L6PHYCzc53qPon/ACrekMTwPB5Wt+X0ISYENzz5hSjVT5w0X4HX/G/4wazYO8bLO6Gx+K211FZ7qWXg+evh2n8vm4o6yelfrRvfE7i0kX5HcRyK2xaLdnPyYcmKdr1mF3wHtXnYQ2qY2Vn5mjUkH/q70HVSamnaP6U01YLwSAkbWHwyN6tPzFwgnWvvtQM63Dg4ZIKVj2jt3tljc6KeM60crMntcNnUckFy7P8AT8zuFHXWjrB7rtkdS0bHM3B9rXb1I4ANCQCAQCAQCAQCCmdoumwoGCKECStmHso9uqDcd9INzRY9SDwNgzrR3AnazpZXGWeU60srs3Ocdue4ckF6oaEMFygcyS2QZnpn2nNiJio9WR+YdKc42n+QffO3PZ13Blr3T1kpc9z5Xna5xJt5nYOShfJWkbys6bSZdRblxxv8o+Mpqh0ca3OQ654bG/3VLJqrT0r0em0vAceP3s080+nl+6Xjha0WaABwAsq02mesu1TFTHHLSIiPs6PSFhLZyQsozDghZRmCZCyjMOHBZQmCbgsoTBJ7AciL9VmJ2a7Vi0bTG6OqcMa73fCfh6LfTPaO/VytRwrFfrT3Z/JHFkkDw5pc1wN2vYSCDuIcMwVapki3ZwtRpMmCfejp6+TR9D+1AgiKu2bBMBmDu7xo2jb4h6bxNWaxTVLXNDmuDmkXBaQWkHYQRtCD2ppg8c0FL0n0dbK2xuHA6zHtycxw2OadyC09mum7pj/BVxArIx4HnIVUYHvt4vABuORPGwaGgEAgEAgEEFplpNFh1K6eXM+7Gwe9JKfdYPS/QFBkGBYfLNK+pqjr1Ex1nnc0fdjaNzQEF+w+jDBcoFaupaxpc9wa1oJJJsABtJKDEdPdP3Vd4acuZT7HHY6XrvDeXrwQV3B8CMlnyZM2gb3D9gqubURXpXu7vDeDWz7ZMvSv5z+y1wQNYNVoAA3Bc+1ptO8vX4sNMVeSkbQU1Vhs2eEIbOSFlHZwQiMw4cFlCYJuCyjME3BZQkm4LKEk3BZQkm4LKEkpG3FjmFKJ2ar1i0bTHRE1mH2zZ6fRWsebys4Ws4bt7+L8PonNCNNpKF2o676cm7mb2k/eZfYeWwqw4zdsKxKOeJssTg5jxcEfIjcRvCBzUwB45oKLpRgZdZ0ZLJoyHxSNycx4NweiDRezrS4YhTkSWbVQWjqGbLP3SNH5XWJHmEFsQCAQCDx7gASTYDMk7ABtKDB8WxM4riDp73pYCYqYbnWykmPEkg25W4XQXPB6EAXKCRlksgw3tK00/i3mCA/5dhzcPxXDf+kHZ68EELgOC3tJIObWnfzP0VLUajb3avTcJ4TFts2aPhH6ys4CovVRDsBYS2e6qM7PCENnJCyjMEyFlCYcOCISTcFlGSTgstck3BSQkm4LKEk3BZQkk4LKEk3LKEo+uo7+Ju3eOP8Adb8WXbpLka7QxeJyY+/p6/uldAtLnUEtnXMEhHeN3tOzvGjiN/EDorbgN+oqpsjGvY4Oa4BzSNhBzBCDnEaUPbdBQq6WTDquOuhB8B1Z2DZLTkjXHUDMHiBwQblQVrJ4mSxODo5Gh7XDYWuFwUDhAIBBnPbLjrmQR0MJtLWEteRtZTj7Vx631efiQQujWFhjWtaLBoAAQW0+EWCDMe1vSsxM/hIT45BeVwObYzsZ1dnfl1yDNtH8M7x2u8eAbAfvH6KtqM3LHLHd3OD8O9vb2uSPdj85+i3NXNezgo1YTgoAsJQ6siWzwhGNnBCyjME3BZQlB45iDmEMZkbXJ357AFawYotG8uFxXXXxWjHj6T3mTPDsSfrhrzrA5Z7Qd2a2ZcNeXeFHQ8Qy+0imSd4np18k24Ko9FJNyy1yScsoSTcsoSTcFlCSTlJCXCII3EqX7zfP6qzhyf4y4nEtHt/FpHx+v1Xvsk0rLHijlPgdcxEn3X7TH0OZ69crLjNjjcghMeoAQcrgg+hQN+x/FjBNNhkh8I1p6Yn8jjeWIdHOvbm4oNXQCDxxsLnYEGCR1jsQxCorHZsLjDAPywxkgHq4i56oL/hcGq26BrpJi7aWnknfsYLgfmcTZrfMkBB85vkkq6hz3m75HFzjwubnoAMgOgUL3ild5WNLp7ajLGOvn+ULhTxBjQ1uQAsFyrWm07y+gYcdcVIpXtBdqg3wVasJwUasJwUCwnDxyMSQnla0XcQBxJsp1iZ6Q05clMcc152g3hq2P9xwPQ5+ilalq94aMWpw5umO0SrekH2x/S391d0/geY4x/cz8IMqQe0Z+pvzC238MqOn/rU+MfNZqidrPeIHVc+tZt2euzZseKN7zEE2Std7pB6LM1mO6FMtMkb0mJeORmSbllCSbllrkk5ZQkmVlB4QssTETG0oaojMb7tJFjrNINiLbLHiFex35oeW1mn9hk28vJ9BaC6QfxtIyU/aDwSD/wDRoFzbgQQfNTVViqI9ZpQZ1pUJKaSOsh+1pniQfzR7JIzyIQbnh9Y2aJksZuyRrXtPJwuPmgcIKh2rY0aXDJTGfazatPF+qU6pI6N1j1AQUXRHDRHHGwfda0dTvPrdBdjkLIMe7aMbJkjpWnJoEsn6jcMb5DP/AHBBVtG6XVYXna7Z+kf/AHwVDU33nl9HrOB6Xkxzlnvbt8P3TjVVd+CjVhOCrSsJw7aVhOCmssJboLFMfAu2KxOwuOwdOPVWsWm362cHXcaivuYOs+vl93r8virs8znnWcSTxP8A9krlaxWNoeby5b5bc153l1RuIkYW7dYW+SxeIms7paabVzVmvfeDrHz7Y9Aten8C5xf+6n4QaUX2jP1D5rbk8Mqel/r0+MFMXJMzr7rAdNyjh25I2buIzadTbm/2DRriDcGx4hbJjfupVtNZ3rO0pKkxTdJ/yH7hV74POrr6bik+HN+P1SJKruvvExvBNyyjJNyyhJMrKEvEYNcQh1mcxn9VtxW5bKPEMHtcW8d46rB2SY2YazuSfBUeHpI0EsPnm3zCuvMt2icggNIqMEEEXBBB6EIH3YpiZdSSUkhu+jkMY4mF3iiJ9XDoAg0VBkfbBWd7X0NINkbX1bx1vHFn1D8uYQSWAQWF0EnUSAAkmwGZJ2ADaUHzNjFe6sq3ynIyvuBt1W3s0eQssWnaN2zFjnJeKR5zss8DA1oaNgAA8lybTvO76BipGOkUjtEbFmlRboKNKwnBRpWEokoCsJxKu43i2sTGw+Ee8QfePDp81dwYdvel5rinEpvM4cc9POfX7Ph80KrLhnlDhr5cxk38x2eXFa8mWtF3S8Py6jrHSPWf09U9RYUyLP3ncTu6Dcqd81r9PJ6LS8Nxaeebvb1n9PRBY6fbO8vkreDwQ8/xX+6t93yN6D7VnUKeTwSr6P8Ar0+KfraFkmZyOy42/wB1TpktTs9JqtFi1HW3f1Qdbhzo8/ebxG7qFaplizgarh+TB1jrHr9YMluc87oazUNj7p+C1ZMfN1juv6LWTinlt4fkliVUd/cm5ZQkmVlCXiMBBDa7oZQ5hs5jg5p6G4XQpbmru8lqcXsss0fS2B14ngimGyRjH2vexcAS2/EG48lJoK4tFdl0FX0Fq/4fHO7OTayBzRzlgu8dBqB3mUGzIMPx2XvscrHHZEIYB/tZrG3mUFzwplmIIXtAxAwYfUPF76moLWyMhDAc/wBSDBMBivKDuaCfPYPn8Fo1Ftqberq8Hxc+pi3/AFjf9FpaVz3sIKNKwnBRpWE4l2CsJRJhjdb3bLNPidl0G8rdgx81t57Q5vFNXOHFy18Vvl5qwrzyiUwbDe8Os/3Bu/MfotGbLy9I7utw3h/t59pk8Mfn+yyjIWGxUXqY2iNoeEoxMqnjR9s7y+QXRweCHj+KT/NW+75EsO+1Z1Usvglq0X9xT4rM4rnvXSTcsoShMUobeNoy3jhzCt4cu/SXn+IaGKfxMcdPOP1RhVhx0lhlRcap3bOnBVs1Np3h2uHajmr7O3l2+H7HjlpdKSZWUJeIwEEXizMweIt6K1gnpMOFxbHtet/WNvwbN2RV/e4e1pveJ7o87bMni3k9WHIXidt2FBn2Mv7mtoph+HUxA9JDqEdM0G7oMC0ff3lVWSnPXq57fpa6zR6BBo1KLMCDPe2qp1aKNgNi+Ztxxa1jyfiWIMw0cb756BVNVPaHoeBV6Xt8ITjSqb0USUaVhOJdgolElAVhOJVbFajXlcdw8I6D+910MVeWkPIcQz+1z2nyjpH3fuRpYdd7WjefQbz6KV7csbtGnwzmyVxx5rjE0NaGjYBYLmTO87y9tjpWlYrXtD0lE93hKI7qrjI9s7nY/ALoYfBDyHE4mNVbf7Pk4wwe1Z1/YrOXwShoI31NPisjiqD1kk3FZQkm5ZQnqrlbBqPI3bR0V/Hbmru8pq8Hscs1jt3j4E4ZNVwPA/DepWjeNmrFknHki0eSbJVJ6fffqTKIBAIGWKt8F+BW/BPvOZxWu+GJ9JX7sPqf/wCmMn/SeBu++1x/oVt55rg2FBm/aOwimkc3JzCx4PAte03+aDSP8Vs5+qDMNAXa0Zf+eWV3q8oNNi9wIMu7cD7Km/XJ/S1BQNH/AHHfq/YKlqfFD03BI/g2n7f0hLNKrO3ElAVhOJdgrCUS8qJdVjncAT6BZrG8xCGbJyY7X9ImfyVJdJ4tMaOx+JzuAsPPb8lW1M9Ih2+C4972yenT8U7rKo9DuLobuSUY3M62ibJtyI3jatlMlqdlLVaPFqOtu/rDikoWx5jM7LnbZZvktfuhptFi0/WvWfWTglQWpJuKyjLhxWUJRmMM8IPA29VvwT12cjitN6Rf0/VElWnCS1I+7G+npkqmSNrS9FpL82Cs/d+HQooN4QCBtiI9mfL5rbh8cKPEY/l7fd81t7Ej/mZ/+0P6wrrzLaYtiChdoLL00/6HH0z/AGQUj/FH83xQWTs+Zqxan5JJW+jyg06L3Agy7twHsqY/zyf0tQZ/gLvAf1fsFS1Pih6Xgs/wbR/6/SEoCq7tRLsFYSiXYKwlEkcRd7J/RTxeOFbXT/L3+CtK+8mndH/cd+r/ANR9VU1Hij4PRcG/pWn/ANfpCVuq7sbi6G7wlGN3JKMbuSVlHdwSsozLglEZcOKyhJlin2Z8vmFuw+NQ4j/bz93zhCFW3nEnh58HmVWy+J3eHz/B++ThalwIBA2xE+zPl8wtuHxwo8Rn+Xt93zhbexMf5mf/ALQ/rCuvMtpiQUTtAdamn/7bh6iyDOf8L8kF20Zb3dRVxn8OrqG+WtcH4oNIpjdgQZz22U96OJ+fhmA8nsfcnzaPVBl+BPycOhVXUx2l3+C36Xr8JS4Kqu7EuwVhKJdgrCW5KtF43j+U/JSx9LQ06qObBePslW1feSTOAyZOHMH4W/ZVdRHWJd7g9/dtX7d0trKu7W7y6G4ujG7klGN3JKyxu5JRGZcErKMy4JWUZMcUd4LcSPqt2GPec3iVtsO3rMIhWnASdCPAPP5qrl8TvaGNsEff8zha1sIBAzxR3gtxIW/BHvObxS22Hb1leuw+n8VVJwETBwOsXk/0t9Vbeda+zYUGc9pMn+VlAzLtVoHEue0W+KC8/wCERxHogp2KR9zjVczYHuimHR7AD8Qgu2GvuxBXu0ihM2HTtG1rRIMrn2bg4geQIQYNhEln24j4jP6rRnjeu7p8Jycufl9Y/dOAqm9PEuwVhKJdgrCW7q6M9+itzM1XEcDZX6zvG7yOXH7O809JL4ZPqSDgcj+3xUMteaqzw/P7LNG/aek/78Vg1lSeo3GshuNZGN3hKMbuSVljdySjG7klZRmXBKIyiMTlu63D5lWsNdo3cHiWbmyRSPL5mYC3OdEbztCZjbYAcAqUzvO702OnJSK+jpYTCAQRmLPzA81a08d5cPi2TrWn3tg7HaEx0OufxZHPGVsgAwdR4SfNWHHX6U2YUGe6RM76po4R+JVQjya7WPyQbtqjgEGQ9rFIYcUpKke7PG+mfwDoyXxnmTrEdGoJnApriyB7VwhzS1wu1wLSOIIsR6FB8x19I6mqHxv96J5aedjtHIjPzWLRvGzZhyTjyRePKUwx9xdc6YeyraLREx5uwVhOJdgrCW7oFGd0Zi8OYeN+R/Yqxgt/i43FMO0xljz6T+iOurDkJvDazWFj7w+I4qnlx8s7x2ej0Gr9rXkt4o/P/fM81lqdDcayMbvLobuSVljd4SiO7glGJk2q6jUHM7FspTmlU1WpjDTfznshiVcebmZmd5OKCK7r7h89y15bbRsu6DDz5Oae0fNJqq7gQCAQQs5Mklmi5JDWgbzsCv468tdnlNZl9rmm0dn0lo3h38PTQw7442NNthcB4znxdc+amrHuJSarEFR0RpTU47GfuUkL5jw7yW8bGnyOsOiDaUFH7YcIdPhr5IxeWmc2pZz7s+0H/Au9LIKtoriAexjwcnBrh5i6C3SZi6DFO2XBSyoZUtHglaGO5SN+rbf8SgqWGT3bbe35blTzU2tv6vR8Mz8+LknvX5HwK0unu6BWEt3QKM7vHgOBB2FImYneGL1i9ZrbtKEqISw2PkeIV2totG7zOfBbDfln7vtJscQbjIhZmN+jVW01mLV7wlaXEQcnZHjuP0Va+GY6w7mm4jW/u5Ok/l+x9rLS6W7y6G7wlGN3JKyxuaVNaG5DM/DzW2mKZ7qGo11MfSvWUXJIXG52qzEREbQ4eTJbJbmt3eRsLjYLMzERvJjx2yWitUvDHqiwVO1uad3ocOKMVIrDtRbQgEDetm1WHicgtmOvNZU1uf2OKZ856Qley7BjUVzHkezg9o79WYjb/wArHo0q88s36FqCH0gqgAc8gg67EqAuhqK14saqUiO/+hF4WHld2vlyHFBpaDmWMOaWuFw4EEcQciEGCYRA6iq6iifcdy8mMn78DyXRuHkQDwOSDQ6CXWYgidL8DFZSyQnIkXYfyyNzaf2PIlB87N1oZS1wIc1xY9p2gg2cDzBChevNGyxpc84ckW8vP4Jhrr5hUZjZ6utotG8dnQKwlu6DkZ3egrDO7ieIPFj68FKtprO8NWbDXNXlsiaiAsOezjuVut4s4GfT3wztPb1I3UlcpHO5uwkfL0UZrE94bsefJj8NpOG4i7kVD2NVqvEs0d9peHEXcAnsak8Syz2iCElQ520n5BTilY7QrZNTlyeKxJSV3cURcbD+yxa0Vjq24sN8s7VhJ08AYOe8qre82d3T6euGu0d/UsoLAQCAQQtfUa7stgyH1V3FTlh5nX6n22Tp2jt9W79nGjv8HSAPFpZD3kl9oJHhZ5D4kraore92q0lBnmmlU+QNp4RrTVLxDGBxdkXG2wAbSg2rBcNbTU8UDPdiY1g3X1Ra/nt80D1AIMw7ZsHLRDiMQ8VOe7nA2up3kZ/7Xf1ckCGj2IhwBBuCLjmCgscgugyHte0WIP8AGRNyyEwG0HINktw3Hy52DPcNqreE+X0VfNj/AModjhur2n2V/u+iTVV3AgLoPbozuDntRiYi0bSZzUIPum3Lct1cs+bnZuHVnrjnb5Gr6Vw3X6ZrbGSsqF9Hmp5b/AiWkbQfRT3hXmto7xIDTwKdCKzPaCrKZx3euSjOSsebfTSZrdqnMVB+Y+Q+q1Wzei7i4dHfJP3QdsYALAWWmZme7pUpWkbVjaHSwkEAgEDHEamw1RtO3kFYw49/elyuI6vkj2Ve891o7K9FjUT/AMRI32MR8N/vyixAtvA2nnbna04DcYmII3GqywsgieyzDDV10te8XigvT0998ht3so6e6OvJBrqAQCBKqp2yMdHI0OY9rmOaRcOa4Wc0jeCCQgwptG7DK59E+/d/aUzz9+F2erfi0ki3LhZBe8Mqw5tkC1VThzXNcAWuBaQcwWkWII4WQYFp/og6hl1mXNO8+BxzLTt7t3PbY7wgh6Gsv4Xbdx4/3VTLi26w7+h10Xj2eSevl9v7ny0OqEAgEAgEAgEAgEAgEAgEDWtqwwWHvfLmt2PHzdZ7KGt1sYY5a+L5FdEdG5K+fUbcMFjK/wDK0n4uNjYK483MzM7y+hMJw5kETIom6rGDVaPmTxJNyTxKMHNXOGN5oKBpBNJVTx0VPnLUO1SR+FD+JKeADb/tmg2jAsJjpKeOnhGrHE3VA473OPMkkk8SUD9AIBAIKv2g6JNxGm1QdSoiPeQSb2PH3SfynYR0O5Bmei+NOJdHK0xzxO1JY3ZOa8cuB3FBfKWoDxzQN8Vw2OeN0UrQ9jhYg/AjgRtBQYNproXLQO1heSAnwyWzadzX22HnsPwQQ1HX7n+v1VbJh86uzo+JbbUy/j9fqkQVXdqJiY3h6sMhAIBAIBAIBAIBAIGNXXgZNzPHcPqrGPDv1s5Wr4jFPdxdZ9TnRXRiavl1WXDB78pBLW8ubuStODMzM7y3rR3AoqOFsULbAZkn3nu3vcd5RhLveGC5QU3SvHxEwuNyfda0Zue45Na0bygtvZjoi6ljdU1IvWVIDn3/AAWbWwN4WvnxI5ILygEAgEAgEGe9pOhDpz/G0QtWRjxN2NqYx+G4bNe17HoOFgqui+kIlbcXDgdV7HZOY4bWuG7egutPUB45oE6ykbI0se0Oa4WLXC4I4EFBkemXZi9hMtENZmZMRPjb+gn3htyJv13BnkU74yWm4sSC12ViNotuKhfHFlrT6zJg7T09EhBXNdyPP6qrbFaruYOIYsvSek/adLUvBAIBAIBAIBA3nq2t33PALZXHaypn1uLD3nefSEbU1rn5bBwH7qzTFFXE1OvyZunaPT6rpoh2bzVBbJU3ih26uyV/AAH3RzOfLeNqi2XC8MjgjEcLAxjdjW/MnaTzOaB694YLlBVtJMfZExz3us0f/AAbygddnGh75pG4jXtIdtpYHbImkZSvbveb5A7MjttYNTQCAQCAQCAQCDPO0DQAzPNZQWjrALvZkI6oDPVfuD8snZc+ICo6P6Razix4MczDqyRPBD2OHI7RzQXSjrmvGaBy+NBW9JtDqatF5WWk3SMs2Tlc2s4dUGW4/wBmNVCSYP8AMM/ls2QdWE5+V0FQf3sLtVwcxw2tcCPgVG1K27t+LU5cXgkrHiZ+8AemS0zgjyl0MfFrx46xPw6F24k3eCFCcFlqvFcM94mCgr2cfgVH2N/RtjiOn/7flINezj8Cnsb+hPEdP/2/Kfo4diLN1z5KUYLNduKYY7byQkxM/db6qcaf1lVycWn/AAr+JAzSSENFyTkGtGZ5WG1ba4617KGXWZsvS09FnwLs5rKggvZ3Ef5pPe8o/ePnYKas1DRjQKmoyHBpklFj3kliQf5G7G/E80FuZGg4qKlrBzQVHSTSVkTbuOZya1ub3uOxrWjaUEnoPoE+aRtbibfEPFBSmxbEPuySj7z8gbbr555ANTQCAQCAQCAQCAQCCp6baCQYgNcHuKpo8FRGPGLbGvGWu3kUGYzVlTh0gixCMs3Mnbc08o5P2NPI5+qC14bjQIGYIPO4QTMU7Xb0HTo0DDEsHhnFpoo5BnbXYHEX22JFweYQVTEuzCilN2tfEb39m7LZss4EBBXqvsf2mKq6B8W7m5rv2QMj2RT/APURej/ogB2RVH+vF6P+iB1Tdj7vxKoDkyIuuOpcLeiCfw/sro4zd/eS7MnuAGXJgGXVBa8MwCnp/sYY4zsu1gDiNti/afMoJNsSD172t2lBGV2LADJBT58bmqpe4oY3VEpyJb9jF/NJJsAH9tqC/aE9njKVwqKpwqaw567h4If5YWnZb8208kF5QCAQCAQCAQCAQCAQCBvX0Uc8bo5mNkjcLOa8BzSOYKDMMZ7LZYCX4VNZu0007i5nSOU3c3z8ygrY0kfTSdzWxvppeEg9m7myTY4ZhBaKHHQQCHAg7wQQglYsTadqBw2Zp3oO7DiEB3aA7tAao4oOTI0b0CMmIMagjavGwAc7BBVavS0SSCGma+pmdkI4RrnhdxGTRmLlBNYT2cVlWQ7EZRBEc/4enN5Dykltl0F9u5Bp2C4NBSRCGmibFG3YG7+bnHNx5kkoH6AQCAQCAQCAQCAQCAQCAQCBvXUMczCyaNkjDta9ocPQoKFi3ZHSucX0cktG87ozrQk8TE79iByQV6s0Nxinzj7isaNzXdxKfJ51Led0EdJi1XDlPQ1UfMRGQerL5c0CbNPYAbOkLHDaHse0j1CB3HpxTn8ePzdb5oPX6b04/Hj8nA/JA1l0+p9gl1idga17ifQIOmY7UTZQUdVJ0hc0dbusgfUmjGM1JzihpGcZn97JbiGRkgdHWQT2G9kUTiHV9RLVEZ92D3UHmxviPr6oL9hWEwUzNSniZE3gxobe3G23zQPUAgEAgEAgEAgEAgEAgEAgEAgEAgEAgEFM0y9zzKDC9L/veaBlojuQbpoTsPQIL+zYEHqAQCAQCAQCAQCAQCA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22" name="AutoShape 6" descr="data:image/jpeg;base64,/9j/4AAQSkZJRgABAQAAAQABAAD/2wCEAAkGBhQSEBQUExQWFRUVFxgaGBgYFxoYFxcXFRgXFxYYGhgdHSYfHBkkGRQUHy8gJCcpLCwsFx4xNTAqNSYsLCkBCQoKDgwOGg8PGiwkHRwpLCksLCwsLCksLCkpLCkpKSwsLCksKSksLCkpKSwpLCkpKSwpLCwpLCwsKSwpLCwsLP/AABEIAOkA2AMBIgACEQEDEQH/xAAcAAABBQEBAQAAAAAAAAAAAAAFAAMEBgcCAQj/xABREAABAgMEBQgDDQQIBAcAAAABAgMABBEFEiExBkFRYXEHEyIygZGhsXLB0RQVFiMzQlJTYoKS4fBDorLCCBdUY3OT0vEkJTQ1RIOjs8TT4v/EABoBAAMBAQEBAAAAAAAAAAAAAAABAgMEBQb/xAAzEQACAgEDAwIEAwcFAAAAAAAAAQIRAxIhMQQTQRRRBSIykUJhcRVSgaHR4fBDU6Kxwf/aAAwDAQACEQMRAD8A3GFChQAKFChQAKPCYRjh7IndCbBDLs6AaZw374jZA5S9e6sVdfKIyP2a/COOOTJN/KdMoY4fUXj3x3eMe++O7xiif1ktfVr8I4c5S2h+zX3iLrMTeL3L574fZ8YXvidg74z7+s9FaBlfeIR5TED9ivvEFZh3iNB98j9GPDaZ2CM//rLTnzR745/rLT9QfxQ9OYWrEaB75K+iPGF75nYO+M8Vylj6j9/8obPKZ/c/vflC7eb3DXhNG981bBHnvorYIzhXKWfqR+M+yOFcpStTKfxn2QnDOPXh9jSvfRWwRKlJ0LwyMZnZuny3XkN80lN40reJi8sGikfrWB64nVkhJKfkrTjmm4h6FChR2nKKFChQAKFChQAKFChQAKFChQAKFChQAIw0/wBVXAw7DT/VPAwnwC5ALmXZGKr6x2VjblJw7IxNeCu2MOkXJv1T4CQsgGRVMBXSS4EKTTABVQMdeN2BDmMW/R1IdkJxrMgBYHo0UMOIgFYthuzThS2miU4qWrBKQMMT40zju2OEIjRtv3tEyCb9aGuXXKTTwiRoRYCJhThcQFJTTPIEgmndSCdsyyWbIuJcDl1ygUk9FRvkmg3R7os2oWU+pCVKW5zl0JBqSfi8AMdRMAgX8A3ATfel2xsU4SQMxq2b4CWtItsqAQ+h6uZRqOyHxodOH/w6+26PEqrEaz7EW7MiXCSFk0VrugUvKNNQB7zCGMe97haL12jYVdvHCqjqTXrdkRgqLTp9aSecRLN0DcukCgyvkY0O4UHGKpdhgc3oRMWKytDVus84txDCVEXCvJSTWqvDKHxoBzgIYmmnV0JujDhjeMArBOjaqzTPpiNjb6yOz1GMfsmSWzOobWLqkuJqM6dsa+nNP62RwdUvmid3Tv5WWEQoUKOkxFChQoAFChQoAFChQoAFChQoAFChQoAFDb3VPAw5DbnVPAwnwNAQHCMRePSVxPmY3BV2iSKhWR2ERh8wnpqxyUfMxj0i5NOpdpFt5NlgvutnJbeW2hAP8UQNJdJKgy0unmWGyU3RgpZSSKqOyO9An7k6ivzkqT20r6oHaTyhbnX0/wB4pQ9FZvJ8FCO1o4ww7e9405U57D8REFPfpySslhbSUkqKUi8K1CklZNKjGpgfOq/5G1vd/mUfMRLf0slm5OXQECYUlIF1RISggZmoz1QgK/P6cTjqLqiEoVsRSvaYP6JASkk7OLPSWKJqcSlGQB3qI7EiKtbdtLm1pCkoQBUJSmiQK51Pri422qTel2WTNpa5tI6KekK0A6VBqOMAGeuvFaipRqpRJJ3nMw7Z7N9xKAKlZCe8gV7K17ImWnZbKEVZmUu7Rza0K7KilO2JmhDIEwX14Ny6FLVxIIQPGsVQmT9P567zEuMmkgkDVXopB7ie2Bmh1luOTKHBVCGlX1uZABGJFciTlTthyX0kZq4t6VS664om8onI5CmQoKAbaQ5aWmq1NKZZbQy0pN2iR0iCccdQpqgBCmrUS/anOI6qnUUOshKUpr3pPfGm3sRwHqjGbGJEw16afONWtWf5tGGwY7BX8o4Or2aO7pVdouVY9gJo/bQeTdJ6Qx4iDUbJ2rM5xcXTPYUKFFEihQoUAChQoUAChQoUAChQo8rAB7DbuR4R0pYGcRHZ9OWfCJbRUYt8AwRisyzdcX6av4lRtKFA5RjNoK+OdB+sX/GqMOj/ABGnVcRH7Emw1MtOK6qVgngI70mmEOzbrjZqlRBGYySAc94MRZSVW4oJQkqJ1AV/2G8xP962m/lnsfoNUWrgV1uDxj0DiBRfVdu3jc+jXCuOrVmYaabUo0SCo7EgknugwbVaR8lLN59Z2ry+PzUDsTFlsq3GeZSp+aIVT5FtKm0JzwohNVfigAqbWj0yul2Wc4lsgHtMSm9B5wgfFHGuak6uByg47pS1/aXEYU+LlxhuBWonjA9bTMzX/j3bwSa88KIoNWGrsgJZFc0FnBjzNScqKSTDLdplmUelrpS4t0XyajoJA6JG2oAgIEiOoYHkeKJj2scmAaJtkL+Pa9NPmI1qalA6ClX6/XqjIbJc+Ob9NP8AEI1j3beF4EBNSTtIGccHVxuj0OkXJCsph5mZWi6aNqolWpSTkd+FKiLaLYVhVHHHywgNKKWqvMtlQ24JT3nPsin2np+tmZLDzZaumiq9KhzGKcKGoMZqUonQ4xyP9DWJabSsVB7NcPiKBY2kaHSC2sE6imLZI2teISoUJ1jKNoZFLk5cmJxCcKFCjUxFChQoAFHkex4YAOHXAkEmBZnlnGtBshyfmKqA1CIocGVcY5sk3ex14saq5HKnCrNVY4LZTjXsgRatjvXr7D1D9WvqHHGhGKTSu2GrEtta1rZfbU2tOVcQoUFSk1IIvXhXdkIyt+TppLgKB0AgjI4GMitddJh3/EX/ABH2xqU7gaJpiIjq0bll9JbCFKJqSRia9sVjyRxNt+TDLieSKMubVQ1CiMMc46U8BGop0Xlf7Oju/OEdEpQ/sG+78439XDwcnppGUreji/GsjRSV+ob7o9+Ckr9Q3+GD1cQ9LNmRFyOedMa/8GJb6hv8Ijz4Lyv9nZ/y0+yF6yA/SSMh547MI6S7WNeGjctT5Bmmzm0+yPU2HLjJlr/LR7IPWRD0kjIqiOVKjYfelj6pv/LT7I997Gq/JN/gT7IXrIh6SRjsimrzZ2LSe4iNTd0VSo4uOXc7gVRGffriemz2wcG0/hHsjtbvSugcTsjnyZtb2OrDicA+LWRzSVN9K8OiBu27IrNqWCzMu84+2lSqAE0pgCSK7xXOO0zSW/imwCumQyA2qOoR4JK8auqKjxISOArFyk2VDGoOzuUsxlvBASjGtBQRONAQdlPOGESzQINEgx1MKF0xEeS5VRakKqAdsdQzKfJo9EeQh6O5cHmihQoUMBRHnZi4gq2ZcdUPkwGtma6QRsxPHVETdIqKtkdiZ25mE+wh0DXsIOI4ERAm3DdoKYbfyilvaRzDLgCSCCcRSuvVvjjbPQS8l5cmS1QLNUqIAJzBOQPbAzSV1SUhxObaknddPRV4EHshq2XC9LqxoogFO5QIUPERMs9xLwaSoVC7tUnWMz6opK2DlSslWFLCaqtVQlNAKYVVmrs1QYNhNAZqp6Z9sTUNJbRRICRsAwFYzPlH00VRTDS6AYLKTSv2a7I3cIpbo4tcpPZknSbTKXlyW2LzywMwuqAdldZ4RSprlOeR85IBy6NaU7cYrb8wQgZCoOG3aTriCEITQqxu4J4nNXH2xnoT8Gqcl5LaxymTKyMU4/3dCdccnlJmqYKbBr9AGvjFPM8lIJ+cQQNw/WECnZwkjHHOKWOPsVqZo0pyjza0KJcQCMiEDhlHatOZ2lQ4n8CYzuTmchtFT2wSacvVTWhzGfZ5RLgvYVsvej/KW8lZ90hLiNwpwNU4RqVh2vKTKQU9E4dFRoTXZtEfMiLSUlV00rXVh2f7we0a0wMu50MLwoUkVGGfAxSil4M5W/J9LiRb+ie8+2HBZrf0fE+2KXonbbrl1YUCldBVRqknZgKoPhF9QagRqor2MnJ+5HMgj6PnFXt+z1sNkpWOko3ap6tcak11Rco4WiucDgmVDI4uzKZnSJqURRILjmvHFSjrUYpNr23PTCr6b6EjEJRgBtqTirwEaHpToyGpkrCfi3DUbAqtVDdnA2Ys/YKYRyzWk7IzUiJoNMvKRV+8VA9auNOB9UXNdFDCsBLKZABAzEE2naCFHcnI62LpZq6tI9EeGESoGWC/eZTiKio8cIJVjsTVHE+T2FChRQgO/apOWHiYBvTXTNYccVA2YeoccY43Js7FFIllysVx2UqVKoKpOFd0H5GVcewbThrUcEj2nhBuS0RQmhcUV7sk/nAsbYPIolHs5p55wJAKtwyHHZF20e0bLCrylA0TQAVwrTHHXhB1phKBRKQBuFI7UI3jjowllctgTpHa6GGVlRORpSlcdkfN9t2kFLKh1ck7Kk44Rp/K5OGqEKTmDRQPRG29hgTqjJ0S32SK78IJcjgtgZPTSyuoJw7qw2+o3R+s4tEvYgUBeIrqA/WcOTOjuBoMInUa1sUp1Jw4RHWr2d0WCbspSTlh+qRBTZ51iLtCaZGYRRYH61e2JrS+mk7vI4RLlrHKjXX7YJMaPq2dWoiZSHpZWJ5sl1VMya8dUJAJB1KyPH/akWqZslYxKQDlUQEmbLUk7a4g0z2iGnaE40XLQPSoyZAV00mgUNfZG/2RaiJhpLiK0Oo5iPmHRkAPtBdAlS0gk4AVOvdH0/ZTAS0kJoRTMRUTCZMjwiPYUWQMTMolxJSsBQOYP6zim25o2tmqm6rbpiM1J9oi8xyYmUFLkqMnHgyqWepiIf58/NrjFk0j0TvkuMYK+cnIHeN8VW+tJooEEHGuBB4Ry9txex09xSQdlKhIoSFDWDQwRYtx1HWosb8D3wFlJioiYl6HbRDSYeY0lbPWCk+I7xCgBUGFFLJIlwRCm5/UnE/rDjBmxdFyaLf4hH+r2RI0d0euUcdFV6h9Af6osIjSMK3ZEp2JCAAABQDUMo9hVj2NSBQjHlYUAFT0z0eS8FOLF8pRdQk4hJONQBmTQCpyjG7RlQhRCsCMKbDrw24x9HLQDgRWMT5XLH5mbS4kYOpvU2GtFd9AYiSNIMBWc5iN2Ag/LJ1eqKzZJJFfVFrkW8BHPI64idsJK8aeBiOnQ9JOOAg8y1uHePbExCNx/FEWa1YCRYCEYBP6ENPSoTlTzixlkHUnxMQn5InZ3EQWJoqtrEXYrCZnHVSuR264udrSJoaZxRXZYh26Qa1y27MY1jujGXJctDLDS4u+W1FKaYpoq6a1FUnMRujFborFM5L5BIkwq7RV5Sa7aYHxi7RvFbHJLmj2FCjysUSewo8rCvQAewItvR5EwK9VYyUPJQ1iC1YET2lkqyq6t5IVsHSPhBV8CckijTcq4wu6sXTq2EbQYdZndRi0ztsSUyi4txO4mqSk6iCdcUy0JXml0C0rSa3VJIII2HYRGUsbXKLjNS8hH3VCgSh7fHkZ0jS2aAvTGUCL/PIKdVKk91IHo5RZcqpdVd24eUZwqxlJqpAIBz+ie+F8HX1C82wpXoA+FKiPXWDEvqZ5bz5fCNjs+2mXuosE7Mj3GJExNobTVagkbzSMdl7ImgPkHwRlVtXiaRI96ZhZBUy/2oXh3iM3gh4kWs8q3Rpo0kY+sTTbqPbE2XnUOdRQVwMZBOWXMKcQAy7dSM+bVSvdBKzVTTCwpLbv4FGu44ZQPAq2YRzu90amTGY8rL7biEXSFKTUKpqxB78IK2ra8w8gAJcaGsJQqpPGkVm1JJamwC2s4gHonvpSIl070XZrDqKyJVsArKQEsJJ31hxduFA6KK76xJlLNWWQkoXgVDFJ24aoFTWj5KqKUpA2UpXhWOBrfc9KL22Ckhp82DdcChxBiyMWuhwVScDvihyuh6AlR5xRWSLtcQB2QesKxih26VEiM5L2NYt0TrV0p5gGibx2VpAJGnTjp6gQBtWBBK2dHQorNTUbqwL+DzV8KS44BShTfIx4CLio1uKbYRNsXx0gMdmMALel6OtECt71RarE0QQVABRxxqrHwAgvMcnZccQrnUUQDhdOZyxhxTfBlKST3LFoTaTXuRpsqSlwA3k1oQSTWLMlcUprQ9ScOcSfun2xIa0ecTk9d4JPtjv7UEtpHnPJkbb0ltWoAYwPXbrIzWOOqBMxZClICHJlwiuwCvbjhuMMo0MbpTnHDxUmnCl2EoQ/ExtzfCBVt6euFYQyQipoDS8T7InN6cKbSC4EkUxNbv5R6nk/aCgb5wJOIGvVq74g2hyZh0EKmVUP2E1Tw6XnGrli4ox0ZVvYJ0s5UEupDbCigFNVGtFHcDs3xRl2nUXqcBia7zGrscmsokmpUQUgBNEUFKVXW7eKjjmezCJh0PkxQFutBleONKZ0HshxyqG0UKWGU95MxFRdUarcKE954BOqJZmi1S4SEoF4k5qpt/WuCiNCplwquMEAOKqLyaVNDgSrIDCHnuT2dW0U82hJIIxWMdlaVjdzi1TZgoSi9iKjSRChibp1jYYUKY5KZ1YqSyDhU314kDPqdlIUedLCr2Z6Mc226NamLOZSMUBR2qofPAdkRJKcQldEsJptQUV7gE+EG5iRv/NSfSxHrgZ8GmSqqpaWURkq4i8DuJRUHtjjNwvLzwOs8FCh/XfEwO9kBfe+7gkrSNlStPcqtBwpEmXcWnA0PDDwOqLUmiWgmTDLh7O+PEODeI6LmUadxC0jNDx748I3HxiSFx6HIfdQaGRCk7/GOHJYKFFICh9oAjxibzkcKdie4vYNLAL+ibJxQlTZ1UxT3eyBTejTzTt4gKTtT6wcYuCngdfiPbEZT1R1hXiP9QjN6XwaxnKJT7QTdXU4A4Y4QBtu0GGml3XkB26q6mtTXVHPK/JLel23UFJ5lzpioHQUlQJNV0Ua3dVYzGz3FOLCEqKcK1NaAAVByio4ipdT+QSd0xeZXeaeWUp6zYUbpFSBiq8qtCDWuYyg5Z3LUUUvJeGdRfbUNxF5KfKM5nkp55QFBQ4nAVO4CgETG5sj55/F7I3Srg5HvybE3yxNlgKSF87QdBTKkgf+YCUkcBFenuUydcSFFXNpr+waWquP0l0FOztjO3rUNCLxpv6XdU4dkMieWRS+qn3vbFWKi5O8ps4laCFOqSk1WHObBVjkClBI8YNjlyfVgGEI3qLjuO9ILYjMDMDWmp20FfGOQ7sHlD3CkaQ7yzzYOAluKmVj/wCQYhzfLBaCsBMMNegymve5fih+6ANXiI891Db4whlkneUy0VZzLpGwFtAP+WkHxEB16SvOfLKccQfml1ak9ylEHHbDDUo48DzTLjm9CVq8gd8EJXQadcISJZbZXS6FpUMNerDtpAA5/WBPITdamHkCmQUmh30pQdkNHlFtLXOPfiEHJPkcnFHpKCcskuKz7AION8hr3Nn45KVfaZKQeJv1HceECQnKijfDG0VDGamDX7ZEKJWkOhT0m62h8tkuXgCld4dHKophXZCjTtX5FrR9DaRS06o/EIbdGGCluMEffQs/wwLbctNJFZRQTr5ueSs9iXWf5hFxM2dS2j972cRHBdfPVS0fvqHqjlo1AbFqzIPTlZpIpmpLC+wc27U/hhK02l0V54uMBJoS8w80MMzVTd08QaQdEw+M2kH0XD60CHErvghbak7jdUD3E4cRBpQJsESelUk8QGpuWWTjdS82VfhvV8IKIRXEGvA19cZppzoTYxnGA+sS7rq8QioQ4BqUMkEk0rhWLzI6GSrSAhpsNoGXNkpO3rAwtK8FXJBW6dke3DClmENigJ7SSfGHedRtHfC7Q9YyQY8UIkKaCtZHAw2ZU6lq/dPmIO2LUMgkRwvhDvuZf068Qn1CPVIV9EHu/KF2w1Fb0nstp5ujib9SOj83jSMg0m0UZk1NrZQQFqWk4k0NL2vDIGN0n5RxdKJAocK0w/exjIOUS1XmVFl+UFK3m3A4aV1qApmKkUyxxhpNCasiSHI2ZpAfD9znAFAXQc94OHbElXIO6MppH3k//uLByPaRJcb9ylQUpuoCTndrVNBsCVU+7GpNtjcANwHqjczowlXIXMapljsDh8lGHmuQZ4gBU02PRYcUe8mNtftRpsVW62kDatI9cBprlGs1ut6dYNMwlYWcM8E1MAzO5b+j43+0mX1ei0hP8RPlBWT5B5BPXEw76bqU/wAAEHH+WSzE/tlngw8BjvUgCBczy9SCeql5fBIHrgET5bkns9GAkmjT6ayo9tRBqT0TZb6jEujg3XxJigzX9Ihr9nKOH01JSPCvlAh7+kQ8rBuVZTsq4pfgAnzgDY2QSJyqBwQkDsj0SR+mvsw8gIxM8rdsudRkJByuSrhHeVGEq3dIXhh7oFfoNIR/EPXADNrNmg53zxUoiG1We0M0oHGnmYxU6N28/XnFzA3rmEIH/pqr4Q4jkhnnPlnxvCnXHPAikAkSuViy2g+JhpxgiiAttLiOcvpKgFJQNgJqY9hmV5Cbpquap6DYFBsxJhRoslKjOWNN2aQ5YUgVS4MuAWaKa1BHV1BX90jDHKPG9HpO+64kOhSgArpuUASPmprQdXUBAxx5ZcbXziwEJulOBC8D1icfneERWrbUFvNoWXFOA0N1NxklKhiadIVIwMHoMvhnKvinT8bhh3RdoS6Gm5qbaAVeC0vO84cFdFSsTd+MJp9lOyIcvZi2FE++cw6CCC285hQ50XdCgoajWHHJtxTTYqCtKaKUQkJUq6BUApNBeGWEQ0GZGSmSNXQp4hQjJ9Fn8G37RwL3+xV7c0Dkph9TjrswVqzImWl17VgmLpJSEyJAsy0242tsJS289zTppVNUkBN0gISQCRXGtYiuPzOttlVddFf/AGbofdm6tNoLKFFSqughQCRlUdFVSAYPS9QvA/X9O+ZV/AIiStHnm/8AiG1Nc2L4LKbxdobygRhQnVEdpy10tOFXuVbgV8WAhaQU4dY1JHcY5RaqPdF4tgJSkUcOdcCUgXRSmOuGEWogMkXFJUpQJQlYvUonGt4CmBhdnOvwler6f98nKtq0UlqsvLqvD4zpLTcNxJNOjiL18Y0yjhvTGdBfvybdGj0bj+Kx0sgU4dXxjgWui+303AEgY3+iKVFFG/uGe2GHtLpcNPqXMEJSohd4Kom9TAHGo+MoCnCsZtZY/VE2hlxZNoyTATH9I1g5yj3YtB86RMT/AEh5EddiaTwS0of+7XwjArSLQec9z3g1ePN3usE6q761iK86VRvS02Cuz6YZ5drKUMXXEekyv+UGIWk2mFiWpLFpyaQk5oWpCkqbWMlC8kdo1x83hVDHbioIwtWUG59aWpoBl0EA3Q8glNcbpcSQapSQrHgYenbYKFFCHXnEpFFKU+spUsE4pAIF2l3PWDAEqqe3ziRKsc44hJyJqeCRj4CFsATsybWFBzot1J6ZpeUmmIFRU98RVTSFkC84NVcKY7ionuNYiTT18g7chsGoQ61Y7yk1QgrGZIxpTaM6Qm14Cix6LSnuyfl5aYUebU4UKu0SeooooRvAja5bkdsxGbBXvWtavXFD5LWG/dSEPpSVXTzSjiUOJF6uwGgUKnbG2JSKfKE9qYz1CqgJL8n1nopdkpfDa0lR7yCYMM2c0kdBtCeCQPIR0soGa/3zDZLf2T2FULUFHRWhOtI7oXPp1EHgCfVHnulI6qFdiaDxjkzS9TfaVD1Awawo9L41Angn20jkun6J7SkfzRwp105XE/iV7Ib+Np0nUjginmYTmFDigs7B218hCiI4vDF496R5QoWsdGZTWlnOUShC0pPWILajwF1RiZJ2/LtpoEOpG9pRJ7QDAf4Huaw+eKQf4YjuaHGtemniyD5isej+0XxqR57+AT/d/wCRa29KpdR6yxxacHjch4aQMfXIHpKu+dIpq7BWnJw9rZR5GGjZKxiHQk/fPiViGuvT5aJfwLKltFl9atdpXVdbVwWk+uHxMg6we0GM5XLTOQdQR9pS/K6oeMNiSe+i0d45qv7zYMbR6xS9vuck/hGaPKkjTkvndHXPndGZ0eGaVfdLVPChjhn3xUohCW7tTS8t29TVUIWTXhGkupS5X80Zr4dlbq6/VGmurvJIoipBAqMK0NK+2MNnbGeTLgOApU244gkdXmxdoRTMX604CNLk7LtFaeg2Ms3FLCSdtCu8R3RWbZsaZZfSiYdQtLwKUobXg2MQRdOOZBx1Axx5+ojNWk0er0PRZsT+etyipkkJ6xr5R3zgT1QIMSOj5OYxibM6O3UKUU4JSongkEx5Es6e1n0sen0q0imTrwVTDEYRGSdUdPZmPE4x3w2R5E38zPL0FrFpzoxwxB4LFKjtIgUU4QV0es/nphLJrVY6NDTEAkYjcDA9iLIi5Rd8oumqcDhkR+qxoGg7JDyBWmOeOzaMR2w7MaNvAjnUKww52la0wAcAz2Xosej9loYqt1aUVSClWJGOWQN4HHHVQxhMtSRf7Olk3UkoIOupT31CqntgylhFOqD2QAsrSRhSUpQ82ojUFJz14KIMHDO0+cKbapA84xVlWmPJAGSQOyFU7hA+Yt1pHWfaTrxcQKeJge9pfKAE+6WyBndUpfghMVpYrQdXXWruiO4UjNR76RV3eUGSBICnVHdLu071gCIjnKI1WiJeaVwQygeK6waWTqRblvN7z2k+UMqmUam69h9girq0wdWPi5NwnVfdpjq6iTHAtCfcGEq0j0lLWPG7WGosTkizKtEDJAHd7YUV1MjaKkEFTLaj85CKUGy6q+PGFFaBaisq0WbPVmmk+jOg/wAqY8+Crg6k8TuE16+fHlAxxwDNk/hiM5OMfOaHan844Kyfn9j6ftYf9+P8v6hI2ZaCXKJfcKPpidbPZdWpUdEWmg/9Q5973M54JNYCiflfoNjs/KPFWlJa0tDu9kX8/wDkSlhxr/Wi/wDPyYbM5aGtKF01qkXCPxJTSI7mkL4wWxJHiFtnuIwgWxOSeaFoQrLorCDxBFIJs2q4BVEw7T/GUsdxURA2/MS10zf0ZIv9H/c4+EaDguTlztuTQB7lJiXLT8sMmJhrehSVD91dfAwz7/PfX3tyktK80V8YjvWkpWKkSi/Sl21eRiLXtQ1gzx4p/wAUHE2rLL6y3afbl1077tIkyKJAq6D0ulW00Sr94RVTMA9aUlFD7AdZX2KQ5h3GIE9aEuCaonGAMrr6Hm8c/lUA13AkxpGOrbc5uqlPCrmv+jXpLR+WIFHW8daVpNYDaeSbMrLpNQsuVRgK119KmrDOMimLXUh4hgqfbwopTZbUa5g0pkcK64lc++vA3gk/NAAFNmVY6OxHwjxc3Xxhu5FUMqSK5+yGQIu6bFBAok9kDbX0VWlJcQk0HWFMeIjsWx5GLrYTlTK7WJMi6QoFKikk0CgaEEimB1RxLy4UFY46sDTfjHkskBVFmiTmaVpsPjBJnYbLJCfcSFpecumtAm4AAMKVKSrVtiY3Y08vN57/ADljPckAQW0OnplizmUNtCbVTNCwgAK+kpZAChrGO4QVXatpnqSbCf8AEmDXuSiI2XJFMrbWhD56y3D6S3Veaomo5Oamqwkn0B66wZ/5or+xt9jiz34RyLNtMnpTjCRsSwa95XBcR0yPKaANp1U4XU+QggjQ5ofNr2k+UR3NG5tXWtF0eg22PMKho6GK/aWhNq++0kfut1g1RDSwq3o0yn5iO72w77lZQOs2mnoj1xXlaHSRPTfeUd80vHsCgPCHGdC7NP7NC6YG8sq8zEPJErQwq/bcqjrPtj76fVAyY0+s9GcyjsNYdRotINVKZdmtRW6gE9pAjtTbCOpL9qWcO+kS8q8B22QDyjSPzStfotrV6oUExPNgfJqG66keZEKDuC0AM6On6w9pBjg6NqPz0nsSfVFpVlEZ3KPQ0ROLtQfgrh0VV/dn7o9UMr0QUfmN9x/1RZhEpGUGhCeCBR1aFEn5Js/iHkYZXyeA5yzPj60RoqMo9lszC0IXaivf7mdDQEjJhoffp6o9+Ayx+xaHF0nyEac9Ef8AOF24j0pcN/d/1M9Ghyx8xkfeWfVES19GC0EKusVKqE3VKoNZwIjR15iIts9VHpeqE4JcC03y392ZxbdhuMSy30qaIQkkkNAAUFfnA1xpgDWM4+GU2o0S4lJOGCEDM0+jG0cqX/a3uH+mMCb+URxR5xlLY6MeDGt9KCk3pXNXyA+ulaahlhsi8aIFx6l5aydZJ49mqMwd+UV6R841zk86h9E+SoaDLCCj9KM9t+bCJp0JQkJrSgFMdfjWA61Amo25GCFvf9S96ZgS1nCktO6N8PzQjfsarolyjqlLPDLbZ5xAwUs1QVGp1HLdhDDfLdPocqttlaQKFF0p6WGNc6bsoq9l/Jq7IjzvX7B5RKSY5bSo1zQ/lIn5xw1YZDdKgISoqoR9K+ca6rmzHaamLXmlEgvPMVPWLDRSBxKQrtIMUXka/wC4O/4av5I21vIxMsasLKq8Qoi5M87tvzQb40DaIlKZlBgEIX/iTCiThsJNYiOf9aPRP8UR9Is2/SHmIytLwbxx2uSY8ltI+LZlUgf3y69yUeuIa5lZIoigrjdQ8rDcVOADuizpyHExNTqh6m9iJY4rdlDmbMcdwQiYHcB4qMQV6Auqrev0+09TwCaxok5lFOtXrmNDB6V4/wDSvPcm7RNFA13rmKd6UgR7DdsZQotIpV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Obdĺžnik 2"/>
          <p:cNvSpPr/>
          <p:nvPr/>
        </p:nvSpPr>
        <p:spPr>
          <a:xfrm>
            <a:off x="0" y="90872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solidFill>
                  <a:schemeClr val="bg1"/>
                </a:solidFill>
              </a:rPr>
              <a:t>Doprajte si vo svojom živote </a:t>
            </a:r>
            <a:r>
              <a:rPr lang="sk-SK" sz="3600" b="1" dirty="0" smtClean="0">
                <a:solidFill>
                  <a:srgbClr val="FF0000"/>
                </a:solidFill>
              </a:rPr>
              <a:t>mentálny priestor</a:t>
            </a:r>
          </a:p>
          <a:p>
            <a:pPr algn="ctr"/>
            <a:endParaRPr lang="sk-SK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4320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2636912"/>
            <a:ext cx="76438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Uprac neporiadok a udržiavaj poriadok</a:t>
            </a:r>
          </a:p>
          <a:p>
            <a:r>
              <a:rPr lang="sk-SK" sz="2800" b="1" dirty="0" smtClean="0"/>
              <a:t>  V počítači, V pracovnom prostredí, V živote, Vo vzťahoch</a:t>
            </a:r>
          </a:p>
          <a:p>
            <a:r>
              <a:rPr lang="sk-SK" sz="2800" dirty="0" smtClean="0"/>
              <a:t>Všetko, čo ťa otravuje</a:t>
            </a:r>
          </a:p>
          <a:p>
            <a:r>
              <a:rPr lang="pl-PL" sz="2800" b="1" dirty="0" smtClean="0"/>
              <a:t>  veci, ktoré sú upratané, ale nie sú na poriadku</a:t>
            </a:r>
          </a:p>
          <a:p>
            <a:r>
              <a:rPr lang="sk-SK" sz="2800" b="1" dirty="0" smtClean="0"/>
              <a:t>  kôpky vecí</a:t>
            </a:r>
          </a:p>
          <a:p>
            <a:r>
              <a:rPr lang="sk-SK" sz="2800" b="1" dirty="0" smtClean="0"/>
              <a:t>  hocičo, čo vás otravuje</a:t>
            </a:r>
          </a:p>
          <a:p>
            <a:r>
              <a:rPr lang="pl-PL" sz="2800" dirty="0" smtClean="0"/>
              <a:t>Pravidelne si ich spisuj a rieš</a:t>
            </a:r>
            <a:endParaRPr lang="pl-PL" sz="2800" b="1" dirty="0" smtClean="0"/>
          </a:p>
          <a:p>
            <a:pPr algn="ctr"/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755576" y="764704"/>
            <a:ext cx="756084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/>
              <a:t>6 – Odstráň dennodenné frustrácie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procrastination2.jpeg (720×54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6858000" cy="5143501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755576" y="1124744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</a:rPr>
              <a:t>Chceli ste sa učiť, a skončili ste na </a:t>
            </a:r>
            <a:r>
              <a:rPr lang="sk-SK" sz="2800" b="1" dirty="0" err="1" smtClean="0">
                <a:solidFill>
                  <a:srgbClr val="0070C0"/>
                </a:solidFill>
              </a:rPr>
              <a:t>Facebooku</a:t>
            </a:r>
            <a:r>
              <a:rPr lang="sk-SK" sz="2800" b="1" dirty="0" smtClean="0">
                <a:solidFill>
                  <a:srgbClr val="FF0000"/>
                </a:solidFill>
              </a:rPr>
              <a:t>? </a:t>
            </a:r>
            <a:br>
              <a:rPr lang="sk-SK" sz="2800" b="1" dirty="0" smtClean="0">
                <a:solidFill>
                  <a:srgbClr val="FF0000"/>
                </a:solidFill>
              </a:rPr>
            </a:br>
            <a:endParaRPr lang="sk-SK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3212976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Veci, ktoré volajú po tvojom návrate</a:t>
            </a:r>
          </a:p>
          <a:p>
            <a:r>
              <a:rPr lang="sk-SK" sz="2800" b="1" dirty="0" smtClean="0"/>
              <a:t>  Plný </a:t>
            </a:r>
            <a:r>
              <a:rPr lang="sk-SK" sz="2800" b="1" dirty="0" err="1" smtClean="0"/>
              <a:t>inbox</a:t>
            </a:r>
            <a:endParaRPr lang="sk-SK" sz="2800" b="1" dirty="0" smtClean="0"/>
          </a:p>
          <a:p>
            <a:r>
              <a:rPr lang="sk-SK" sz="2800" b="1" dirty="0" smtClean="0"/>
              <a:t>  Nedokončený projekt</a:t>
            </a:r>
          </a:p>
          <a:p>
            <a:r>
              <a:rPr lang="sk-SK" sz="2800" b="1" dirty="0" smtClean="0"/>
              <a:t>  Malé / veľké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/>
              <a:t>7 - Uzavri otvorené slučky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85786" y="4429132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Spíš si zoznam všetkého, čo si pýta tvoju pozornosť - TERAZ</a:t>
            </a:r>
          </a:p>
          <a:p>
            <a:r>
              <a:rPr lang="pl-PL" sz="2800" dirty="0" smtClean="0"/>
              <a:t>Rozhodni sa, čo s tým spravíš</a:t>
            </a:r>
          </a:p>
          <a:p>
            <a:r>
              <a:rPr lang="sk-SK" sz="2800" dirty="0" smtClean="0"/>
              <a:t>Vždy naraz len jedno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/>
              <a:t>8 - Zametanie mysle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827584" y="836712"/>
            <a:ext cx="748883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4800" b="1" dirty="0" smtClean="0"/>
              <a:t>9 - Použi dlhé, neprerušované bloky času</a:t>
            </a:r>
          </a:p>
          <a:p>
            <a:endParaRPr lang="sk-SK" sz="4800" b="1" dirty="0" smtClean="0"/>
          </a:p>
          <a:p>
            <a:endParaRPr lang="sk-SK" sz="4800" b="1" dirty="0" smtClean="0"/>
          </a:p>
          <a:p>
            <a:endParaRPr lang="sk-SK" sz="4800" b="1" dirty="0" smtClean="0"/>
          </a:p>
          <a:p>
            <a:endParaRPr lang="sk-SK" sz="4800" b="1" dirty="0" smtClean="0"/>
          </a:p>
          <a:p>
            <a:r>
              <a:rPr lang="sk-SK" sz="4800" b="1" dirty="0" smtClean="0"/>
              <a:t>6+ hodín v stave prúdenia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85786" y="4429132"/>
            <a:ext cx="7643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Vyhraď si celý deň na prácu na projekte / učenie</a:t>
            </a:r>
            <a:br>
              <a:rPr lang="pl-PL" sz="2800" dirty="0" smtClean="0"/>
            </a:br>
            <a:r>
              <a:rPr lang="pl-PL" sz="2800" dirty="0" smtClean="0"/>
              <a:t>Vyhraď si druhý deň na prácu na administratíve / zábave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/>
              <a:t>10 – </a:t>
            </a:r>
            <a:br>
              <a:rPr lang="sk-SK" sz="6000" b="1" dirty="0" smtClean="0"/>
            </a:br>
            <a:r>
              <a:rPr lang="sk-SK" sz="6000" b="1" dirty="0" smtClean="0"/>
              <a:t>1 deň = 1 téma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85786" y="4429132"/>
            <a:ext cx="7643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Kúp si diár a cielene si plánuj úlohy</a:t>
            </a:r>
          </a:p>
          <a:p>
            <a:pPr>
              <a:buFontTx/>
              <a:buChar char="-"/>
            </a:pPr>
            <a:r>
              <a:rPr lang="pl-PL" sz="2800" dirty="0" smtClean="0"/>
              <a:t>Preukázane znižuje odkladanie vecí na neskôr</a:t>
            </a:r>
          </a:p>
          <a:p>
            <a:pPr>
              <a:buFontTx/>
              <a:buChar char="-"/>
            </a:pPr>
            <a:r>
              <a:rPr lang="pl-PL" sz="2800" dirty="0" smtClean="0"/>
              <a:t> Zvyšuje tvoju kvalitu života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/>
              <a:t>11 – </a:t>
            </a:r>
            <a:br>
              <a:rPr lang="sk-SK" sz="6000" b="1" dirty="0" smtClean="0"/>
            </a:br>
            <a:r>
              <a:rPr lang="sk-SK" sz="6000" b="1" dirty="0" smtClean="0"/>
              <a:t>Dokonči všetko, čo si naplánuješ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3284984"/>
            <a:ext cx="76438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12 - </a:t>
            </a:r>
            <a:r>
              <a:rPr lang="it-IT" sz="2800" dirty="0" smtClean="0"/>
              <a:t>Vytvor si pracovné prostredie, kde </a:t>
            </a:r>
            <a:r>
              <a:rPr lang="sk-SK" sz="2800" dirty="0" smtClean="0"/>
              <a:t>ťa</a:t>
            </a:r>
            <a:r>
              <a:rPr lang="it-IT" sz="2800" dirty="0" smtClean="0"/>
              <a:t>nikto nebude vyrušovať</a:t>
            </a:r>
            <a:endParaRPr lang="sk-SK" sz="2800" dirty="0" smtClean="0"/>
          </a:p>
          <a:p>
            <a:r>
              <a:rPr lang="sk-SK" sz="2800" dirty="0" smtClean="0"/>
              <a:t>13 - Oznám tvojim spolupracovníkom / rodičom , že keď </a:t>
            </a:r>
            <a:r>
              <a:rPr lang="sk-SK" sz="2800" dirty="0" err="1" smtClean="0"/>
              <a:t>máč</a:t>
            </a:r>
            <a:r>
              <a:rPr lang="sk-SK" sz="2800" dirty="0" smtClean="0"/>
              <a:t> na ušiach </a:t>
            </a:r>
            <a:r>
              <a:rPr lang="sk-SK" sz="2800" dirty="0" err="1" smtClean="0"/>
              <a:t>slúchatká</a:t>
            </a:r>
            <a:r>
              <a:rPr lang="sk-SK" sz="2800" dirty="0" smtClean="0"/>
              <a:t>, nech ťa nevyrušujú</a:t>
            </a:r>
          </a:p>
          <a:p>
            <a:endParaRPr lang="it-IT" sz="2800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/>
              <a:t>Eliminuj </a:t>
            </a:r>
            <a:r>
              <a:rPr lang="sk-SK" sz="6000" b="1" dirty="0" err="1" smtClean="0"/>
              <a:t>vyrušovače</a:t>
            </a:r>
            <a:endParaRPr lang="sk-SK" sz="6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Sarlej\Downloads\navy bl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43075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0" y="18864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dirty="0" smtClean="0">
                <a:solidFill>
                  <a:schemeClr val="bg1"/>
                </a:solidFill>
              </a:rPr>
              <a:t>Maximalizujte váš mentálny výkon počas dlhých, neprerušovaných blokov času</a:t>
            </a:r>
          </a:p>
        </p:txBody>
      </p:sp>
      <p:pic>
        <p:nvPicPr>
          <p:cNvPr id="38914" name="Picture 2" descr="http://assets1.bigthink.com/system/idea_thumbnails/45356/headline/the%20brain.jpg?13428069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22548"/>
            <a:ext cx="9324528" cy="5135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39552" y="692696"/>
            <a:ext cx="7920880" cy="5776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/>
              <a:t>1 </a:t>
            </a:r>
          </a:p>
          <a:p>
            <a:pPr algn="ctr"/>
            <a:r>
              <a:rPr lang="it-IT" sz="6000" b="1" dirty="0" smtClean="0"/>
              <a:t>Sprav si </a:t>
            </a:r>
            <a:r>
              <a:rPr lang="sk-SK" sz="6000" b="1" dirty="0" smtClean="0"/>
              <a:t/>
            </a:r>
            <a:br>
              <a:rPr lang="sk-SK" sz="6000" b="1" dirty="0" smtClean="0"/>
            </a:br>
            <a:r>
              <a:rPr lang="it-IT" sz="6000" b="1" dirty="0" smtClean="0"/>
              <a:t>perfektné prostredie pre </a:t>
            </a:r>
            <a:r>
              <a:rPr lang="sk-SK" sz="6000" b="1" dirty="0" smtClean="0"/>
              <a:t/>
            </a:r>
            <a:br>
              <a:rPr lang="sk-SK" sz="6000" b="1" dirty="0" smtClean="0"/>
            </a:br>
            <a:r>
              <a:rPr lang="it-IT" sz="6000" b="1" dirty="0" smtClean="0"/>
              <a:t>perfektné sústredenie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052736"/>
            <a:ext cx="764386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/>
              <a:t>14 - Dávaj si prestávky každých 30-50 minút</a:t>
            </a:r>
          </a:p>
          <a:p>
            <a:pPr algn="ctr"/>
            <a:r>
              <a:rPr lang="sk-SK" sz="2800" b="1" dirty="0" smtClean="0"/>
              <a:t>15 - Rozžiar svoj život (100Watt žiarovky)</a:t>
            </a:r>
          </a:p>
          <a:p>
            <a:pPr algn="ctr"/>
            <a:r>
              <a:rPr lang="sk-SK" sz="2800" b="1" dirty="0" smtClean="0"/>
              <a:t>16 - Dopraj si kyslík</a:t>
            </a:r>
          </a:p>
          <a:p>
            <a:pPr algn="ctr"/>
            <a:r>
              <a:rPr lang="sk-SK" sz="2800" b="1" dirty="0" smtClean="0"/>
              <a:t>17 - Na teplote záleží (20-21,5)</a:t>
            </a:r>
          </a:p>
          <a:p>
            <a:pPr algn="ctr"/>
            <a:r>
              <a:rPr lang="sk-SK" sz="2800" b="1" dirty="0" smtClean="0"/>
              <a:t>18 - Usporiadaj si </a:t>
            </a:r>
            <a:r>
              <a:rPr lang="sk-SK" sz="2800" b="1" dirty="0" err="1" smtClean="0"/>
              <a:t>pracovnňu</a:t>
            </a:r>
            <a:endParaRPr lang="sk-SK" sz="2800" b="1" dirty="0" smtClean="0"/>
          </a:p>
          <a:p>
            <a:pPr algn="ctr"/>
            <a:r>
              <a:rPr lang="sk-SK" sz="2800" b="1" dirty="0" smtClean="0"/>
              <a:t>19,20,21 - Hudba</a:t>
            </a:r>
            <a:br>
              <a:rPr lang="sk-SK" sz="2800" b="1" dirty="0" smtClean="0"/>
            </a:br>
            <a:r>
              <a:rPr lang="sk-SK" sz="2400" b="1" dirty="0" smtClean="0"/>
              <a:t>Učenie – 60BPM – Alfa stav – Klasická hudba (</a:t>
            </a:r>
            <a:r>
              <a:rPr lang="sk-SK" sz="2400" b="1" dirty="0" err="1" smtClean="0"/>
              <a:t>Mozart</a:t>
            </a:r>
            <a:r>
              <a:rPr lang="sk-SK" sz="2400" b="1" dirty="0" smtClean="0"/>
              <a:t>, </a:t>
            </a:r>
            <a:r>
              <a:rPr lang="sk-SK" sz="2400" b="1" dirty="0" err="1" smtClean="0"/>
              <a:t>Vivaldi</a:t>
            </a:r>
            <a:r>
              <a:rPr lang="sk-SK" sz="2400" b="1" dirty="0" smtClean="0"/>
              <a:t>, </a:t>
            </a:r>
            <a:r>
              <a:rPr lang="sk-SK" sz="2400" b="1" dirty="0" err="1" smtClean="0"/>
              <a:t>Chopin</a:t>
            </a:r>
            <a:r>
              <a:rPr lang="sk-SK" sz="2400" b="1" dirty="0" smtClean="0"/>
              <a:t>)</a:t>
            </a:r>
          </a:p>
          <a:p>
            <a:pPr algn="ctr"/>
            <a:r>
              <a:rPr lang="sk-SK" sz="2400" b="1" dirty="0" smtClean="0"/>
              <a:t>Premýšľanie – 120BPM+ – Beta stav – (</a:t>
            </a:r>
            <a:r>
              <a:rPr lang="sk-SK" sz="2400" b="1" dirty="0" err="1" smtClean="0"/>
              <a:t>Techno</a:t>
            </a:r>
            <a:r>
              <a:rPr lang="sk-SK" sz="2400" b="1" dirty="0" smtClean="0"/>
              <a:t>, </a:t>
            </a:r>
            <a:r>
              <a:rPr lang="sk-SK" sz="2400" b="1" dirty="0" err="1" smtClean="0"/>
              <a:t>Dubstep</a:t>
            </a:r>
            <a:r>
              <a:rPr lang="sk-SK" sz="2400" b="1" dirty="0" smtClean="0"/>
              <a:t>, </a:t>
            </a:r>
            <a:r>
              <a:rPr lang="sk-SK" sz="2400" b="1" dirty="0" err="1" smtClean="0"/>
              <a:t>Drum</a:t>
            </a:r>
            <a:r>
              <a:rPr lang="sk-SK" sz="2400" b="1" dirty="0" smtClean="0"/>
              <a:t> n </a:t>
            </a:r>
            <a:r>
              <a:rPr lang="sk-SK" sz="2400" b="1" dirty="0" err="1" smtClean="0"/>
              <a:t>Bass</a:t>
            </a:r>
            <a:r>
              <a:rPr lang="sk-SK" sz="2400" b="1" dirty="0" smtClean="0"/>
              <a:t>)</a:t>
            </a:r>
          </a:p>
          <a:p>
            <a:pPr algn="ctr"/>
            <a:r>
              <a:rPr lang="sk-SK" sz="2400" b="1" dirty="0" smtClean="0"/>
              <a:t>Hudba ideálne bez slov – slová môžu brať pozornosť</a:t>
            </a:r>
          </a:p>
          <a:p>
            <a:pPr algn="ctr"/>
            <a:endParaRPr lang="sk-SK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547664" y="227687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>
                <a:solidFill>
                  <a:srgbClr val="00B050"/>
                </a:solidFill>
              </a:rPr>
              <a:t>2 - Životospráva pre sústredenie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8 Tips for Managing Interruptions at 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3232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0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</a:rPr>
              <a:t>Chceli ste niekedy pracovať, no vyrušovali vás telefonáty, maily, ľudia?</a:t>
            </a:r>
          </a:p>
        </p:txBody>
      </p:sp>
      <p:sp>
        <p:nvSpPr>
          <p:cNvPr id="124930" name="AutoShape 2" descr="data:image/jpeg;base64,/9j/4AAQSkZJRgABAQAAAQABAAD/2wCEAAkGBhQSERUUEhQUFRUWFhgZFxYXGBsYFhgZFxcXGCAZGB0bHycfGBkkHxgaHzEhIygvLCwvGB8xNTAtNSYrLCkBCQoKDgwOGg8PGi8lHyQvLzUwLS8uLDAsKSwvLiwsLC80LCwqLTQsLCwsLCwsKSw0KSwvLCwsLCwsNCwpLCwsL//AABEIAMYA/gMBIgACEQEDEQH/xAAcAAEAAgMBAQEAAAAAAAAAAAAABQYDBAcCAQj/xABEEAACAQMCBAMFBAYJAwQDAAABAgMABBESIQUGEzEiQVEHFDJhcUKBkaEjUmJygpMkM0NTVJKx0dJzosFjg7KzFRZE/8QAGgEBAAIDAQAAAAAAAAAAAAAAAAMEAQIFBv/EAC8RAAICAQQBAgMIAgMAAAAAAAABAgMRBBIhMUEicVFhgQUTFDKRocHwI/FCseH/2gAMAwEAAhEDEQA/AO40pSgFKUoBSlKAUpSgFKUoBSlKAUpSgFKUoBSlKAVhu7tIkZ5GCIoyzMcAD51kdwASSAAMknYADzNcr5t5xhvnRLcyNHFli5VkjdjspXUBr0gE57eMEVHbYq4uTJqanbNQRY732oQITohuZN8AqihSf4nDBfmV+dVTivNl5MSyztAR8CxY0KfLVqBMnzzgHyAqKpXJnq7JfL2O7XoKod8+5uy8x3sm8l3IG/8ASCxoP3RpJI/eJqwcn+0BULwX10hcAPG76VcqSRpYKAGIxkEDJBOe2TUq+BBnOBn1xv8Aj3rFeqnGWW8mbdDXOO2Kx8zs/DeNQ3GroyK+kgNg7qSMjI7jIrdrh1pcSxSmSGaSIsgRtGjxBWLDOpW3Go/jVs5S50n66Q3LiVJW0rIVVXV9JIDaQFZTpIzgEEjvnboVauE8J9nKu0NleZLlI6LSlKtlAUpSgFKUoBSlKAUpSgFKUoBSlKAUpSgFKUoBSlKAUpUdx7jsdpCZZdRGQqqoyzM2wVR2yfmQPU06MpZ4RI18JqjWvtQU5MttIg8tDLIcfMeHf5LmqWOZ7q4HXW7njZ8kBDhE3I0dNgV8PbcZ271Xlqa4rOc+xaho7ZvGMe5M81853kjTxQmAREtEFZGLlM6GbWHwCdyPDjBFQTGsdvEVVVJLEAAse5x5n5nvW9yryw1wJZmnIieVhGqBSQEAQkOcgAkHbHlnzrlTnK5tt9HahGGlisLvs0pZAoLMQoHck4A+816q0Tcg24t2jhRQ5wRJLqlOdQY51HbOCDpx3qGm5QuodwwugxycBYmQ+ihmw6ffkfPO2jr+DNo6pN+pYNCleZ45Y5ulLEY8oXUllbUAwU7ITjGR3PnXqo2muyzGaksoUguBHPbOyuY0nR5NAywVAzDAyCRq05A3xnY9qVjuHYKSihm8gTpH4n8azCTjJNGtsFODi/J3CyvEljSSNg6OoZWHYqRkEVnqocp832xENoiSwsECRiRVAbQu4DIzLqwCcEgnBq316GMlJZR5OUXF4ksClKVsailKUApSlAKUpmgFKiOYOaIbMIJNTSSEiKGMapZCBk6RkDAG5JIA8zVYveebmREEUQtXafpOZwJSgaNnjdQjBWDlGTdtiMb1DZfXXnc+lnHnC7eOzDkl2X6sMd2jHCupPoGBP5Vze55mkEc1tdyGQoJJndQI2e2VEbThMD4mZTjuE3+KoSwhjtuIW8i2iKsKGVhawuz6p4sKhfQqEANnZqqx18JyWxenCbllJLPXfk0VifR2mlQvLvNKXZkURTQvHpJSZVVir5wwCs3hJVh9xqaq9GSksxeUSdilKVsBSlDQGC9vUhjeSRgqIpZmPYKoyTXI+b+bLq+ieJFghjLKyFtbyjQwYEkYVScbgA9yM+dWLm3nMP7xaLCjoNUMhkLYbKjUAFwQBqAznOd/QmjWMTqgWRg7DbUARkDtnPnXP1Oo2+mD9zq6PSbvVYuPHJnr7WG7lZUZlXUQMhc4zjuM+uM4+daUnMMAUNqLAgnwqzMABnxKBlfvrlqLfSO05xj2zJwbiVtNfvDcjXGkbAKdRHUXxOXjAy6hexPhGlu+c1crWS1TTcWBhEaYFwkQCgxMNpGUAHKbOGxuusb1QuIyNbwo91wxGWd2c3GtlnVJMBIw6f1LhfJsqe2O9X/jXLU1nbxsC0gt0/RXKr+mhRQMJOi/18OBpbTvgZ05Gqup9z6E4nn537pvd9P4LMjggEEEEZBG4IPmD5ivVVa7uENnaXUIaKOPRKBGmqNI3jZW6iAgmIBzuu698bGvCzPedllvIT2W3To2zf8AUllkHWH7KnT6g9hWVTl0TO1Ls3OLXlpMAXha7CkgdKJpcdtQDDw+WDv5Vz/hk6x/oWR4X1ylYpEZG0mR2GkEbjSR2O2KvnEONXduozwyZIlwC6NHKEQbZEcRyQB5DA+gqvcU5hjv7ZrqMqBaEuIy3jKSIV8RAKpKcHSmSewOC2206pbcNGab1GeU/wDRrUr4pyBtj5HuPka+1RO4eI7zpXNs7LIY0mWR2jXWyiMEgaRudRwDjsM12zhvEY54lliYOjjKsM74ODsdwQQQQdwRXFjVt9nXN8SRi3uC8MrysUWRSEOs7IJBlCx74yN2wM+fS0Vv/A4v2jT1Yjo1KUrpnHFKUoBSlKApnMvPDI7w2oGYyFmndS0cTHAEaKvimmOoeEbDIyc7VAcR5jvDA6wTvMZVkCuI1SWN4Mu8YAUYLIkqjUNSsF9dpPjnAlSeaMMyC4b3hGQ4ZJVKByp8iGEb/VzUZwC/TrJPbapBbCWGSB8rIGdlLP4v7Xwndtm1NuM5rzd2vnDV7LJOMU+ePTta4bfeW/ois7Gp4Z9tLWGOfqd0kjEkcjMWIlGEY6mJJ6kTgnffo58q1eZrUS3ESESRhV63vCMBp6MiMVkU/FHupz9k79smvB4nFevJZQI8jJIVYhTGsUTAgs7MMRlUdl099S4AxvVm5b5WR5VlnvUu5IFZAkQRYh1E0MZFDMzsw9SB8qr0fZ191kLLG1t3Rbzy1ztkvj354aRrGuUmmyA43Hm7gMaiSUxyjpZGqWMAFkGdt1LMM7EoBnxVp2KLDd6hcTaREI/dWhk6nhGEBGMkqNgdOSNiT3rqfB+X7e1TRbxJEv7I3P1Pc/fW/V+H2NFUqpzfWHjHKy2uHnlZ4fZIqfTjJTfZ5ys8KC6uXna6mjw6yMNMa62dUCgbEZ8ye57Vc6UrtwhGCUYrCRMlgUpStjIpSqnx/wBocVtOYUilndcdTp6AseRkKS7KC+CDpHkRnGRWVFyeEjKWejzzbySbhjLblEmONQcHRJgYBYrurYAGrB2A22rnE6SxTdC4haKTTr+JXQrnGQynYE9tQGcH0rpNv7TbIrlzNEf1Xhkz/wBisp+41zLmLmOKTiM0sIuHhmRGLGCQFZEAj0jK50aVB7dyfWqmp0uU5KL3HR0eonCShJ+k+X2vpt0gpfHhDZAP4edatpB1preLNxokeJSPAIioGp1O2o+FGBHrmsknGI1GT1QP+lJ/xrPyQyy3lu+UODO+z5ZdauQhUbDAbcnfORXNjXOH5o490dO+yMk9sv3OoTRqysHClSDqDY0keYIO2PrVWvooHktoYNUkdwXLKlxL7v0Ih4zpR9DAkqgHbxHvitnnG8hiEbXcjGA5Hu6IWMz9xqxuyKASUPhORnOwrE3E0aSO6skW6jERhZIWQSRgurgqjEemCpwRgVJDK5RzprPaN/jnAessEaHpxxudWg6CE6EsYCY8wXXA+VU97Hi9vxGCbU8ltG0KFbdj0xAgVGXoE7EgFsDO52Owqyz3E920ae5SwxrLFI0s7IpHSkV8IiMxYnTp3IAzW0/EJLVwLhhJDI+lZsBTEznwpMBsVJOkSDG+Aw31VvXZOvo0nCM+ydl50TTlLe8dj9gQlD95kKqPqTVA4+jxRQJIoUT3E8rIm6LIzGVEJHcKCx1dtSZ9KvtVfnOHrSWdsJGjaWZ2LLjUEihctjII3LKO3nSd0rfSzauuNLUuyk8Tnm0S9JMLGE1zMQETqMFwB3Z/EDjsO5+e5DEqBY1+yoAGd8Ltn1P1qb52sI4OHC1jGrrSKNLP+kl0sJZCW7liE7/MDYYqn29hAdAOclfBLqZXdexUsDnUPNPvA74ryjHajo1WylJv+r9v7+hMq2e29YL1yFGFJGpNWBkqmoamUfaYDcAb5rJBAqKFQBVAwANgK8ifMqworySuCVjRCxIBxnPZRnzJAHnUUE9y2rJZsa2Pc8HcbG9SaNZImDo4DKwOQQfOs9QXJnBntbVY5SNZZ3YKcqhdi2gHzxnv5nJqdr0K65PJtJPgUpSsmBSlfCcUBB838KeaANCuqaJxJGMhdRGzJk7AOhZd9twfKqbxDgXQhkkuZWguLiQNFDakGc6UAaMMRiQsBktjSh3z3JmeNe0iIq0dmdcxICuysIQpbS0yscCZIyRnQT3G+MkVziRuIFjmlJvZYiyo/gimKS4LRkfDJuoZcYYacYYE44+uu01c90knY4tLPTw+n47+JDOUU/meOKXVu9viGImCOBppbc/HLOGKstydzI0ZQ5znJYNv4a0eWppraW+WD3GFwyFrhUyohEKOvShBB0EMW1s2DnYHG0nfxJGVvVJhBCmXWp2VtI1SIN9hpDDv4VP2MNmTkW4eRmiht4NcXT95E7ShY2OT0ItIAznIzpGfzoUai/U7raFy8LPGINY3LDfXlNJkcZSlzH/Re+V+M+92kM5Ur1FzgjGcEjUud9DY1KfMEVXeL3XWkZpJXgixpVZ52tR6F1SMrNJn9t1HovnW1e8UGo2Nu5RbeNOvKpAZF0+GJT9lyqli32RjG7AiP4Rw4RnqoIo4mUtpCZkOd9ckzMWJxvj59zXesvUOO2dCulz5NgcefAWO/txgYX+iyuNtt2MuW+uc1YeXuImSICSaCWZc9Qw5Cjc48JYsu2O/nmq/w7iE0rFjFohI8DM56r9sEx6cIpGTu2rtkDO2vJPa3M5RZENxEM6o2xNFuBs47bkAqcjyINRrVPPKJXp+OGX2qPzPxKZbjqRSsir4FMzGO1R8sGOhf0t5KewQeAY75r1e8zXlv00KQyI7aTcnUvTJ2UyxL3BOBqVgMnfSK9W3CAJOtKxmn7dV+6g/ZjXtEnyX7yTvUk9TCKyuTSFEm8MxcNu7tFZUleV2OWuLpAiDyxBbpghf3yv8XlGH2fwssnUluHkkZnaQSlCHc5LKqYUb+RB9Ks9Kpy1NjfDx7FyFEInMzZSQs0Ux1MhwHxjqIRlXx5EjYj1U19qY5snU3GkEFkRQw9CSSAfnjf76h69jo7JWURlLvBo1jgVgMghljuQo1ROGYgeIxHKuM9z4SWx6qKz0qaytWQcH5MGb2mCOa54fCzYSRjlwcAJJLbx6gfLYk5rLxj2P5uzHaSoAIVkPXBZwWd1ADqAcHQe+TtWnDwaK9jSzlcxywB/dpCA4khbGqJgcatGAMZzpCsD3rRfg3E+GyGWF5iMBTJETOhRckK8cgLKoydgMDJwa8g4qluqxcr+/3BdrlZJL7qxRfwfT/wC1+uPl2bS8i8VjjkaMgiNmGI7h1L6O5QFR55G5G4NeeXOMTzyy8MvuoetC4HVAMsTaNW5+2pUh1JJIK9/T1be2C4W2aExxySMXzMJOmRrcs2pCp0kBiBg7bbV95ZufeL6Xit06JGilQ/wx5ICLHGT8QVQc4ySzj6DSaqS9Hf1/nokt/Fyg/wARGOF08RT78OP5uO+1j54Okwr041DtnQgDO22dK7sfTtk1yXjXF2vLw3ELlAuqO1ddiDCVcuM/3mZBgj4QM1Iczc1tehoF1Qx58KSAo1wAQcksMCP9gbnbVjtWsbJwX6QDvJKDEpB2dwsfl9528iarNSg9rXqIoVqa3P8AKjy9oZHkkZ52Yn9C1wweWNQAceHwqC2SQO4wDXv3EaiTgq2CyEZGsHOtfQ+v0B9c3Wx9l8kjf0qVVQZwtuz6y2MBi7AYA76cHJxnYYOaD2WOpwbzUvkTCA+PmQwUn56az+FuwZjq9PD0rOF5KbZ5mLiFJZSjaW6cbsFb0LBdOflmrvyDyvMkxuZl6f6NkjjYfpMMyks/6g8Awu58zjtVu4JwaO1gSGLOlc7ndmYksWYjuxJJP1rfq7VpYVvd5KF+tnanHpClKVbKIpSlARnHOOJbICfFI50xRg+KRsE4HoABksdgB9xpSczXEwkdb2D9HnXFHGrwqAD4XLeNxsfECucHbyqw84csdd4blMmS3Eg0eUkci6XT5PsCD6jB75FLihis7dmdpZ4X0RL4dfSgAZUjwNyilmGcZ8e/ma899r6q+mSjW2s4xhJ7nnlZfwWMLyV7pSXRsWcUTxwRmMKrxrNaaxqUxsgJjHqUDmNl81IPZttC/uYiHtLlWkww93whllLYyqYwdUqeTHZ1IJ+2Bmv7qJrWO2tW1uJUW2h1fpoZQdtGvxR6RqLLJtpDKcA1feWeVzbF5JZOtcSYDyY0IFXVpSNMnSo1HuSSWJJ8hDp9HHVSc4ZUM5w+JQn5x8n5/wDDWMFN5XX7pkPwrkFJOjcXXVVumhkszIWtVlAGToORgHsuSoxVp4xxIQQPLjUVHhX9ZmwqKP3mIH31UeZ+MtcWkzFM28crq0at45xFJ0REx+wskwOrv4Ex9vaky388txbyTs07idNEMZCRJjJCxqSFAGB4m3OPur0ajGEXtWC1FLOCy8VtVihS0RsTXkhWRx8bavFPMT3+HKjPbUo8qlOPOemkaD+tljjwPJM6n+gEaMKgLdw/FRNnZ1jVM+Q6DNj5Es57fKp+7uh7xbYwVbrgEHI1CMEDbzwH/A1zZpprPudKLTTx7GbigLlIgxXWxLkbN00GWAI7ZJRc+jHFfLm/gtkOpkiSOPWRjSFQHGwHz2AG5J+deUbN44/UgTH/ALkkhP8A9a/hVT47x/TxAObVZjaqV0sC3ilIdZF3AyEVT2JBc43GaxXXvkombJ7E5FygnjuYAyEPFKhwfIqwI/3GK1OD8XU2MM8zqqmJCzuQFzpGSSfU1XLPnXQs4kjwzSStGIyMAyguqePSSc5Jxnue1WHlnlmya2iW2kV54kULLOOrNFjGSschxEe+MDA+fnNHTNtp9ET1CSTXZuR3UsoHu0LOCMiSTMMWD55YF2/hQ/WuVc0c03rGWKSf3dgzIohyo1oxVl1bu5yB2xkMDiuw8qcAkieSWdQZGGkSNM88xXJJ1EqqRg4U6I1A286wcd9nMNzOZxLNC746gj0aXIGkNh1bS+MDI7gDNX9PTVW8yWSF3yk+TkPK9k0MKrKSZpWLsu7yEnbGBlmIAGa2Z+JOwboRFypIJc9NdSnBUavESCMdh9a6y1nb8JtXaJCXO2pm1SSyH4QznfHntsoBwK5pFHgY79yT6kkkn7ySfvrtaax2LEViK/U2hJy66MNg0hTMunUd8BSuB6EEnf762aUq6lhEx4liDYznYggg4ZWHZlI3Vh6ipex5tuIhiRVuAOzAiKX+LbQx+Y0/SoulV79LVev8iHXRm4lx+Sds+42in+8n0zuPmFVRk/Vq0ugWIaZ2lZfhLYCp8okUBYx9Bn51nry0gBAJAJ7DzOBnb123rSnRU08xXPzMYPM0CuNLqrD0YAj8DUe3DhAJJYJZYCEZsRNoAIU7jG6j1UEA+YqUrxNCHUq24YEEfI1YnXGa5WQ1kt3s45tmeRbW6kMpeLqRSMAHJULrjfSAGI1BgcZxqznGa6LXIeBcrR3RMswJVMrFpZkIfI1SKykEEEaB9G9aufD+MSWoCXDtLD2Fw2OpH6CfA8S/+qP4h3avO3W1K51x8FedLXqXRa6V8Br7QgFKUoBSlKAVVOaOXJiTJZrEWfwyxSkiJtX9psD4hnxDHjHzAq10qG6mu+GyxZRhxUlhkJwLleOBITIEluIkK+8Mg6mDnIVjllQZ0hcnAAG9TVa17xKOIoHbBkcRoACSzEE4AHoAST2ABJrlfMnNt5xO69z4YWSME6pQSgZQSDI0i7rHkYVV8T9+21TGTJ7VeZrURSJC8hkJjSWSEjpxiO4EjE52aTOR4QTuQarFleEFZEuI3ZCrIWUAa1OfEAQcEZBGB3q5ryDY8MtNVyPfJCDGiybKWcHKxL2TbUS5ywAJzXP4rGSMlcSSJnw7p4R5Llm1MB2yRnagEvDpWgMIlhbIxq8YYHOc5DHfNTd/zE2mJLS36DJJFKwaPTDGyrJHIBpwJNQKkafiBOcGooWYYgNC4z5kRkD64bP5V9ThewMZeP5amQj6gEr+VaSgpdm0ZuPRa+NcbhSe06l2HR1frPAWTUmGMUh6bFlQOGGxxvv6VDScXW5nleNg4XRGXHZmj1AsMeRXQc/P5VXrO4VGZ4+k7NnLKqFzv56Crd/2aytcwytmSLEn66ErIP8A4yfkfvrWFSi8o3lY5cE1Pbq4w6qw9GAI/OtSWzeMh4GOV7RliP5T/FC30OPkO9YUu9A8MpkG/wAa5KYBJ1lcMBgdyD5Vsm5mA/qNX7si/wCjBSKlIjoHIfO7tHLHeFtUURmV2H6Vol2YOqbGRDgZX4g67ZzV8imDKGU5VgCD6gjINcV5eusPc3AwTa2UoaMHVmS4ICRkjvvGe3qKvPDLmfh/Dp2nDO8TusKk/EBpjiUeisQD8gSaArvN/HDcXUij+rgYxr82AGtv8xKfwH1qFrHbxkKAxy3dm9WJyx+8kn76yV6GqGyCiXorCwKVp3YmB1RGNh/dvlf8rj1+Y++sEnEJyPBatn9uSNVH+Ukn8K3c8dmcknStSw62CZumCeyx5IH1Y9z91bdZTyZFeOU+Spp/eWimTVDJpjilTbpyKJdpAdSZJK9j8ApLKFUsxAUDJY7AD5mr77MOFusUtw6snvDKUVhhunGulWYHcFiWbB8itU9ZPZFNPkhteEUQhlZkkRo5Exrjb4lJ/JlPkw2NfOm7ssUI1TSHTGvlnzdvRFHiJ+WO5ArrHMnKcN6mJdasBhZY20SqD3AYeR9DkVh5X5KgsQTGZJJGGGlmbXIVG+kH7K53wPPvVf8AHPZjHJp99x8yL4XBJDGkM8YjdQFBU6opMDujYGCcE6WAPfv3rfIzVgubVZFKuAyny/8AI9CPUbiq1cI0Egjkyyv/AFUp+0RkmN8dpABkH7QB8wc+dv07XqiWKb8+mRisb42bYYk2h9d/dz9f7g/9h/ZPhtwNVsivXB78QMkDHEbHTCSfhO56Jz8vg+QK+QzJp78+mRHfTj1RLHSvlfaulQUpSgFKUoDnvO8JtlvZguhDbosUmf7a5ldZWBzqDaRCM+gAHatv2TcIS34ZHKdIacGaR+w0nOkb9kVMbZwN/Wtj2rWnU4ZLvjQ0ch+iSKT9+Ko3D+aurwi1tFIBWMpcD7SiNyqxkeWsLqP7O32tgMvMfGjdXDSk/o1ysI8lTzf6vjUT6BR5HMdweS0lRmlvAskx0wRq4QRINutISMEnBbBOMaVxk174bOpuVV4ZZYYwXnKRNKq+EsiuFH2sZI9B86ty80xPpOowyT+GPqxtGYoFyep+kUA5yCBkjU6DyNARdryrA2qWO9llgA0qF6LvJJqK+Fgozk4RQBucnOKh+O8Kms47fqyRPPM4XoBSCB3Yhw2CEGMnSAT2q2vFw+fxt7u0VsdCkaSS4AXOpfEdOQq47sSdyBVHvbhZrh5ou2Gjg6rsVWOMFnbUxZghKkgD7virWUlCLlLpBvBiaVZGVTHqRw5V2ClW6bBWwDuQCcasYznGa0RZRE6zbTJGG8Emh1gcDzGPCVznyqw8pcsCd1QBlUqDIdRJRO/TQn4RliAB2yx7iutMI4ojnSkaJuOyqir6fqgD8qpXat0tRay/48fU2jHPZwpbKKT4X8a98eWex0tnSPmMZxUPeSypMYsISVDKdbkvqJAAjLYzkHO+ABmrDD03lmuljWFZjlEHhCRL2JHZS28jYwBq+VfLFdf6VgMscx5UBlTsBnvk/F/FiryeVk1LX7JbeKySYzSKHmeNctsrMiFiF2wqjWAPu8zXznLjZuLllBPRhJRV8mkGQ8nzwfAP3WI+KpLlzlZZrVZnY7GZ0UbAnVCFYn5G3+8SGqRwybXDExOSyKxPqWAJP4k1f0UFKeX4JqVl5NqlKV2C0KUpQCtng3Kkl7cKFmliiXxTFCN1wQqrkHDMfP0VvOtauhezGIGz6w/tnZh+4pKL+IXV/FVTV2bIYXbIrZYRucM5As4SG6ZlcHIeZmlII8wGOlT+6BVipSuK23yyoKUpWAKw3losqFHGQfyI3BHoQcEHyIrNSgKvkq5jc+NRn01Kdg4+RxuPI5HoT4vbNZUZHGQ3psQQchlPkwIBB8iAa9c1xM11Z6Dp0mZ3I+1GEVTH9GZkP8FZK5F8FXP0nUpk5w5NW197jUAXZlI/vokOfr09B++pGDmkKP6SnRx3kzqg9M68ZQfvhQPWsFad5eDUIlkRJnUlA6khsd8DI17dwDkA5reGpmnzyaT08GuOC3o4IBBBBGQRuCD5ivVcqHGZuHAlESIll/o5f+hzanVS8DtvbuNWShGPPSfirpHB+KpcxCRMjJKsp+JHUlWRvRlYEH6bbV0YTU1lFGUHF8m7SlK3NCC53vY4rC4MqiRWjKCM/wBo0ngVB8yzAfLv5VxW2g90tT3dkUs3mXfH498D6Crb7QOYTc+7gAoiNPJg+LLxzNaxsQMZHxvjPmPSqu4uR8Jt2+okQ/kWoCe4FzjZiG1tYwx6rarlmAXOF1yFhq1Eu+lMH7OR2GKm055ieNZUYq91IYYGZSAkaMQZGYjTsA0mnPcqMd6ofvU3aW2DD1SRXH+V9JrC/u4IZoniYdm6boR9Hj7fjQFm5yv7O6C21v0n6bDU6KpKhMZw4GRjIXI7s+3wmq5DIHLdVIukiq8YHiKA6wA3kGKqraR2DAd69cJjtk1dBkJc5Y69TE/PJJ8z+JrauOHgqAmExIsnwgqzKwfxDbUCQM771q8+AdZ5V4P7vAoYYkfxSefiP2c/s9vxPnVb9ovHdeLKM98NcEeUfdYvrJ5/sA/rCtce0m4VG1W8crYOnpyFN/LUHz4c9yGz8jVVnun3eRtc0r5Y+TSP5AfqKBgDyVK5lOlm7XO03cljgwXS9V+n9hcGUeR81jPyPxEegA+1WO84ieqsS4RWdFknJGmESEDVp7sQCD6DIz51uQwhFxue5J82JO5+ZJ8voKkeZvZekNm13LJL1i0TSw5UxHU8aBCMZ8IPfO5+6uqaEr7T+O+7xxcPtyETpjqAd+n8Kpn0bDE+Zx6E1z7hHEhCNDnEfdW8o/2T+x6Hy+nbQWZ2ZzK7SPrKlmOSRGAij7lVa916DS0pVL4vk0U3GWUW4HNfaqljdvDsmCn923wj9090+g2+VTEHMER+MmM/t7D7m+E/iKlfHZehdGRJ0r4jAjIII9RuPyr7iskpq8TkKwykdxG+PrpOPzxXauXuHe72sEIGOlDGn3qgB/MVyTg9n71eRW674dZJsb6Io2D+L0LsFQD9onyrtdcjXTTmkvBVueXgUpSqBCKUpQClKUBXOcX6Ygn7BJlR/wByciL8nMZ+6ozjPFTB0gsTytLKIwikBvhd2YZ74VCcedSftEsOtw25TDEaAxC/ERG6yHT88KarXJdrHPdA2x1WlrLK0bgloy0kSoEjYk6gNczHB2LAVVtpU5plmu1wg0SM2i8tz0ZnUE+GSIlXR0PmDjcHYow9QRWjZP7wjWt4ALiMZJXK6gDhbmBhuv1G6NkHyzZeNcvHU09qEWcjxqdo58dhJj4XHYSDcdjkbVVuZ7xRai6GY5oTmIMCWEnwtbuEySHwUIHyYdgaqzpcHjx4J4Wqaz58maOTH9EvtEgkOmKR1Gicd9LjGlZhjcDZviXzAw8kcQXhsDi5YLDLNK8cnjdkbWU6MpOSXCoMH9lgfh31ONseIWFuysIYpjG8pIVyikEoc9sCUIGIwcau2DUqOTBfxLJ7zNEpz1IUClRPGWjY6mGokEMuT3ABOTvU+njJfyiK5pl/rQ45DM0Le7kCUFWUE6Q2h1YoxwcBgCucbaq36VdKhzbmzk2e4LLFFvGW0+IIssM79QhH+xNHICcEYII332qlxw2W1RmuI5411MxaRdSqGOca49ShR5ZNd0rDeWiyxvG4yjqyMPVWBBH4GgOHW9ysgyjK49VIP+lZAa2fZ/wG2W9vOG3cUbup1ROdpcIApIcYZWZDHJsfNjWpzzy9NwuZGSV5bWU4BkAd0I3Medi7Fd1yRnSQe2aA8T2iP8aI37yg/wCorA3CY/s6k/6bsn5A4/KrBNytcrGJAizRsAyvAS+VYZB0EB9wRsNVRSuCSB3HcdiPqDuPvoDTFrKvwzavlKgP/cmk/wCtfYItUmt/iQaQoYMg1blxsCCRtv5A+u+S+vViRnY9lYj5lVLY/Ktbgod3kwo6ksyRqu+C/SjXHrgHJJ8gpPlQF15C4OJ7kyMMpBg/smU7qPnpHj+pQ1P+1K9CWOgneSRFH0U9Qn6AJ/pU5wXhcdlbBNQwgLSSNgam3Z3b08z8gAOwrk/PPEJeKdZ4Bi2t03dsjwsy5wP7yQYOPJQCcEgHKWXgHP7e8DSNv8RLAfvEkf8AYFP8VbtY0gUHIAzvv9cZ/wBB+ArJXqKoOEVF+CBilK8EnUPQj8xv+Yz+FSA+LAo+Eaf3cr/8cVkJyMEk/Uk/+awvOc4Uat/Ec4VR9fNvkPvrNWiUX0jOWT/IPMq8OuCxUCGXSs2BjABOJNu5XUc+oJ88V35HBAIIIIyCNwQfMV+Yq7P7J+Pda06LHxW+FHr0znT+GCv0UVy9fp0v8kfqbxfgvFKUrkm4pSlAKUpQCvKRgDAAAHkNhXqlAKr/ADNy88qM9sVSfZhq+BmXBUtscMCBhsHbY5HawUrDSfDMp46KnwjkwmyEN3gSGSZ827sgj60jP00bYlMNggjB9KnuC8FitYVhgXSi5O5LEknJZid2Ykkkmt6lMDIpUTxLm2zt36c91bxPgHQ8iq2D2OCc4rAnPfD27X1of/fj/wCVZME7Sogc4WR7Xlr/ADo/+VDzfZD/APstf58f/KgKJ7VIjZ3tnxKNez9KUZxqwCy/VinUTPzUVe+M8Kh4hZtGxzHMgKuO65AZJF9GGxFUf2t802stiqQ3EMrmeI6Y5EdgqamZsAnAABGfn86lPZpzZbf/AIy0WS6gEixAMrSoGGCQAQTkbYoCA9mfGp7G5bhl74d/0JPwqSTgIT3ikALL6MGXzAFs5j4G41Ss0dwhJ/RzQFnQHJxHLAvUQD1Ktj1qq+2W4tHhiuY7iIzwuFAjkRpCjsM6QDksrBXHpg+tWTlX2m2k1rG1zc28M4GmWN5FQh1JUkBiNjjUPkaAgpuQXnjYwBozgZhusSRODuOnKni0/vAn1UVMcqcqLYK9zeMhmxIwC+JY1wzto8ILyEDdsZwMepM+OdrD/G2n8+P/AJVC8f4jY3LxuOI2yNEJAB1omU9TQCWGrPwqR3+2aAgPaFzFJcvBZQoweQI0kLEZ6koykMmDjCgNIw7YUGrinKipw17Ndy0LqXIwXkZTmQ/Mtv8AcB5Vz7kzjto/Fbm5nuIVIe4MZeRQDmRYgQSd8RoAPkxrpJ51sf8AGWv85P8AenQPz19dj5j0PpSt/mh4lvrhYZEeMvrR0YMpEo14BG2VYsuPkKjesv6w/GvUV3RnBSyQtHuta/A0ZPZSpP0BGfuxms3WX1FYb2QGN/Pwnb127UnOO18oGwqgDAxj5dq+1ucwW8ENwEtpFkheNZEIbVoz3iY9wV8s74IzuN9INntWKroWRUkw1g+1YOROPe6Xkbk4jc6JPTS3mfocH7jVfx8j+BofofwNbT2Ti4t9g/Twr7VF5D59gks0W5nSOWImNuowUsE+FxnuCunf1zVgPOtj/i7f+av+9eXksPBMTVKhP/3ax/xlt/NT/et7hnG4LgMbeaOUKQG6bhtJIyAcHbasA3aUpQClKUApSlAKUpQGnc8GgkbVJDE7HuWjVj6dyK1zytaf4W3/AJMf/GpSlARg5YtP8Lb/AMpP+NYuIcPtoIZJTbw4jRnIEaAkIpbHb5VMVEcx8DNyigPpKdQj0bqQSw4b5fpM/wAIoDknOfDWu+I2doyRxv0IxMI00hXuDmTSR+qi4GfWuzWnBoIlCRxRqoAAARQMDb0rjfN1/JZ8ZivJ0xqit5XQHURgGORUwcNowTt329a7RY3yTRrJE6vG4BVlOQQfMGgKt7UbWNeE3ZCID09iFAOS6gb4+dRPsb4bG1k7vGjP138TKpf4Ij3A9c9tqw+2nmaJbf3IPmWUq0ijBKRIQ5ZwdgCQowe4yfKp32U8LMPDItQ0mUtLpxjSshyox+4FoC0+4R/3af5R/tQWMf8Adp/lH+1Z6UBi90T9Rf8AKK++7L+qv4CslKA8CFf1R+Ap0h6D8K90oDyIx6D8KdMegr1SgPPTHoKaB6CvVKA+aR6U0ivtKA+aRXzQPQV6pQHnpj0H4UVAOwAr1SgFKUoBSlKAUpSgFKUoBSlKAUpSgK9zpybHxCEI2EkTJilxkoSMEEbakYbFc77eYBrhfFOHXPDpmtxM8ZJ3FvPKkbAjHwgDSex7H6mlKAunIvsjLlLi8dHjYiQQqWfqNgYaZ3ALDbOkDBPc42PYAMUpQH2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934" name="AutoShape 6" descr="data:image/jpeg;base64,/9j/4AAQSkZJRgABAQAAAQABAAD/2wCEAAkGBhMREBUUExQVFRUWFhsYGBgYGB4cGBwbFxgcHRwdGxwXGyYfGh0jHR8XITAgIycpLSwsHB4xNTAqNSYsLCkBCQoKDgwOGg8PGiwkHyUqKi0yLCkpLCwpNSksNCwtLCwvLSksLS0sLCwsLDA1LCwsLSwqNC0sKTUsLCwpKSwsLP/AABEIAH4AtAMBIgACEQEDEQH/xAAbAAEAAgMBAQAAAAAAAAAAAAAABAYDBQcCAf/EAEAQAAIBAwIEAwUGAwUIAwAAAAECAwAEERIhBQYTMSJBURQyYXGRByOBobHRQlJiFRZyg5IkRFNUk6LS4TM0Q//EABkBAAIDAQAAAAAAAAAAAAAAAAABAgQFA//EAC8RAAIBAgIJAwQCAwAAAAAAAAABEQIhAzEEEkFRcZGh0fBhgeETIrHBBRQVMkL/2gAMAwEAAhEDEQA/AO40pWh5n468AVY1Jdt9hnAz3x500pBm+pVQa/mI/wDu6TjsbYVs+WuOGcPGx1SRYDNp0g5Gxx5U3SKTeUrWcb5kt7MKZ30azhdiST8AoNeuDcwwXaloHDhTg7EEH4g7ioq43Y2NKicU4rFbRmSZtKDAJ+ZAHb4kVJjkDAEbgjIoA9UqJbcVikkkjVsvHgOPTNS6AFKhji8RnMGr70Lr04Pu5Az9SKgS85WizSQtJiSJSzjS2yjzzjFAQbulYrW5WRFdDlWAIPqD2rLQGYpSlAClYLq8SPGs41EKPmTgV4seKRTaum4bQ2lseR9KlqVRrRYCVStf/b0GqVeoMwjMn9O2f0rDZc020yM6SZVSAcggjPbYjOPjU/oYkTqvZs35cxSbalfAc19rkMUpSgBWs4gNE8Unkcofkdx+dbOofFbMSx6dQU5BUnyKnIP1ApoCoXPOMgulwyGF36XTz94P6yPTftnyrcconqG4mOctKVH+FNhUU8uXjNqM9r37i2Gr66q3/BOFi2gSIHOkbn1PrSpWrS1MlfDoqVUsqv2h3Cx3PD3ZgiifdicAbeZrRcYvJGuL+6sfdFuiF1GzSatyP5tKnvXT7i0SQYdFYf1KD+or7Faoq6VVVX0AAH0G1KLRx6lmb8ujk4pewSCxnb2qOVHWHMavI5DdRMtmQeHJ7ipl1JczXbq10lsY+l0g7yKdOATpVBpfJ233rrS8LhAIEUYB7gIuD89t69S8PiYhmjRiOxKgkfIkVKbyRi0HI5la3uOKPEz+06VZPG26sqa3Ck4ONz6ivEclzDaTyRXiSBkj1LG8rsmWAZsyDwnBOQK7CbNC2rQurGM6RnHpnGcV5j4dEoIWNAG74UDPzwN6XZLkM51yhFAvGX9nkaVPZRuzs++pOxcmoHNwEt9xJAxY+xLhVYg5U5IwO+PSuqwWMcfuIi+XhUD9BT2GPUW0JqPdtIyfmcZpVKY9+s9x0vVc8Okdjjc0ztHZwxXAit2ty2t5ZQplGgY1J4gQC3hO3f0qTPHM86xS3MkgSwZtcbuqs640t3BJ+PnXWTwyIrpMcekHONC4z64xivYs0H8C9tPujt6du3wp1S59+s/ieiIpRHt0j8x1OT8Bu5knssTSari2kMjSOzLqUppOkkgYye3rW3+y69YTTQSFpZI1BadZWkjcHsQGPhY98YroPsUe3gXYYHhGwPkNtqW1lHH7iKme+lQP0FNO7fHq2wi3LoanjZ/2m1De7qfPpso71peXL9B7ctt03fqsUjQhc+EduwFW29sFl06s5RgwI+B7fI16hsY0OVRFPqFAP5CrtGkUU4Wo1Nvazm4PM53YWUkkl5HLGYCVidnZ1IDoFYFtBOQSBmszGWU3U8kkbKtn0y0QJTIZz/EBkgEV0FrdTnKg577Df5+tRrrhMbxGLGlD3CgAEeYOB2NWf8gm70xl+pzveBat/PTseuFMTBGT30L+lS68ogAAHYDH0r1WVU5bY1ZClKVEYqv3tr1ZpPEPDpGCobuudsnarBVW4pxIwTSkxyvq0kaI2YbLjuBXDSJ1PtVydETcyYkhBCzYHpoGB8vFtTgvHne56LMG8BbOMdj8zVVv+bGOQLW7P+Q//jXrka4kk4jrMM8a9FgTJGyjORtlhWbo9ekvGSqTVPAtV04Sw207lh544tPFJaxQSCIzS6C2jXjb0LD9agRc4S2MtzDeN1ujEJldFCsyk4xoJwCD8a2/N3Lk1y9vJC8avBJr+8BKn4eEg1rrrkWaeO5aaVDcXCLGCqnQiKcgAE59a2FKT9/jqU3Er2/N+hLuOejHbrO1ncCNgScmMEAdicv5jetJxfnueS8tI7VX6c0ZlyFViwHkAzqAPU5/CpnHeQZpzFpkjKpAYikqlk1FSA6rnGoeprzwj7Onhms5DKpFvC0bAA+IsTuPTvUrT56/Atnt1t8kfgf2lsLZ5bmKTPXMUeAoDHWVCjxdxjcmrzw28Msau0bRk/wtjI/0kiqXFyBMltPbZtpYpJGdeqjEjWcnOD3HkRirJyhwFrK0SB5DIy5y2/mewyc4FFo5fi4PO29/BD4vxe4HtJh0fcoNnyBk4OcgHyzt+dZn4y6w2spIxIY1cY79Qdx6YqPfcMmZrqOPSpmAIZwSoGAD2868zcMnEFrA5VmWVMsikLojG+c9idq1FThOmlW/cat+pF58y1Ur4BX2sokKUpQApSlAClKUAKUpQApSlACtDxjmBopNC6QQMnV8fxFb6qteNm6lBAOAvcZ8hUK3Ck6YVKqqhn235sYMNegqf5Qf3Nbb+8Vv/wARfqKrt3cAeS/QftVf4hfgZ2H0H7VWekappUfx7xMnB0q04nHL7jBvka93l4kKM7kKqjJJ8q5nyBxEycQIPkjbeXb4V0niYHRfIB27EAj6HauyxJw9cpY2B9LG+m3ORF4NzNb3eroSLJpxnBBxn5VtK4jwHjctnwiSSDSr+0KudK9mPyrdXXMV/aNayzXPUjuG0lNCjHhJ7hc+VWITcL05tSVE7Tx5Kx0ROPQmYwhx1AASvnv2/Q1sK45PHcScemFtIIi0aHWVBxs2NmBHrW24Tz9cQi8jum6sluQFbAGQVB/hA9agn9qbzhvk4J1L72l6dVJ02lcq/tzia2Y4g1wDEw6nR0Jsh3Azpz2+NTeZec7m2SC9Vs2jqpkTAyMg5xtn086dX25744CV1K3N8jpFKpvInFLq8L3Ej/cOSYUwPdJ8JJAz2xVyptRmJOciM/EYxJ0yw1YJx8B3qDac12ssvSSVWf0BGf1ql8wXhxcsRnMqw98HTIzg4I3HYdq2vCOJezyRRy2iQ9TwxuMEkgZ3PftmtZ6DTTh61243pbJfq88kRqbThG/4lzVbW7hJZVRj5Ej96y33MVvDGskkiqjdiSMHv+xqBzKlvHE5dFZ5BpXKgsSe2M7itBJw8Qez+ESzCPSIW3XGpjnfYema54WjYOJTS79L22buLG3F3kXGx45DNEZY3VkHcgjFRuHc2Wtw5SKVWYeQI/eqg8LPFddNenLqjLwjYKFVu2Nt/h6VFvuPW0gtfZo9MgmUNhNB275OBmrFP8fRU2lPa033+jIa7jn0Ok2vEEkzoYHSSp+BBwfzBqRVS4aSnE5RpwHSM7dslSTt8zVtrLx8JYdSSyaT5nRN7fFsFKUrgMVReP8AFo4LuYuwXKrjJ+Aq9VrL+6hD4aMO3n4VOP8AVUK4auzph1OiqUcp4lz1bAnMg+tVy95ygbtIPrXdbeG0kGelDt3DImR+VZ04RantDAfkiftVf+tQ9pp0fyuJRlSupx77J+JJJxQaGDfdtnHyrs3FY5GhcRadZHh1ds/GkdjBD4hHFHjuwVV/PFSlYEZByPhXdYaVOpsM/Gxni4jxHmzlVn9m977A9tI0WTMkikY8my2fyrdcycjTXEVmilQYH1Nn/CRt9avleHmUEAkAnsCe/wAvWundPlZHD565nOOIcl8QTiJu7VosFFUh8fwgjz+Zqbwj7PHMdybpgZbg5JXsMADb6VfSawRX8bHSsiMfQMCfoDRsj0jrI5vrcOihHOF5I4ibcWTPH7KPCD/HoGwGe/apnH+QJ7poYC4WzjVQUB3bSD3+tdCpQ75759xK1lujmU7kbli5sGljZ1a31ExDzUZOB9MVcaE1hW8Q4w6nJwMMNyO4pttiSgpzcIDz3ELHDSMJY/mhY5/7hWaHl27nnie6ZNMBLIE8yVI3x8DVuMa51YGfXG/1rw12gxl1Grt4hv8AL1q//dxH/qtnF5Q43ShVKZkpt9wTiHtbTJ0XXGE14JUeeM9s7fSpPEeB3hlS5iKCfR03B90rqLfXJFWprpA2kuoY+WRn6d6yK4PYg0npuJb7VZRlmvUcZlY4Vwa5QzTyaDcSBRt7oCAgfrXm04PdSyq92UCxnKqnbbzOKtVK5vS6224Uv0yWULcJqcyo8K++4pPKp1RgKgI7alDBh8wRirdWOKBVzpAGTk4HmayVzx8X6lSaVkkuRLa2/NwpSlcAFaKSJWnm1KDgrjI/pre1X+KcHuWkdoJIkD499STsMeRrjj01VURTmToaTuRb5YgPcT6CoPLV9m/0DAHSJwNh3FR7nk/ib/71bD/Lf96lcqclXVvd9eeaKQdMoAisDuc5OTWbo+jaRTjKut24lqvEw3htLMm/adn+yrnHfpmtHwnmC4jkaDICR2CSqCo98g75Iye3arnxXl6C5KmZS2gggaiBsc7gHB39awcU5Rtblw8seWVdIIZl8PodJGR8K1od/Xs+5T3ebV2KXZc0Xtx7CgnEZnidnYRoTlS2MBlIHYeVaLjnOMuizuJA0kkM8yHSvvlVYAlUHb12rqlrytbRmIpEAYVKx7nwg5yO/wATXiPk+0UqRCPA7Ou52Zxhj33zk1Kq7leXt0Esvb9EPli6ml4cJZpVleRGfKhQq5zhRpA7dt98iqt9mHDnWDr+z27YMmHXPXbDnYlsD86v3C+AQW0bRwppRiSVySMt3xk7dzsKicL5MtbZ9cKMhyTjW5XJ7+Etj8qcrWbQv+Y9St8y8z3nUs0QNaGeR1dXEbsAEYg7Fh3A861Njzner0nlmDj2w2zKI0AZQT48hcg/AbV0a/4HDPJHJImp4iShydiQQex32JqL/c+0wB0hgS9Ybn/5P5u9Km2fl1+pCq+Xln+45FJvedZ47xDHM89tJOYTqjjVAcMSqnSJGIx3O3xrU8KvTJcWBIVf9suV8ChAQuoDIUAE/Gui/wBw7LqdTojVrMnvNgOc5IGcDuaz2/J9ohQrEAY3eRNzs0mdR7+eTRRZpvzL5HXeUvM/g9c2XTR2UzrsQhwfwqnKvTaSZ4InjgmEQ1li6qrBF6ak4Xy+eKv/ABKxE0Txt2cEH8a16csRMUeZQ8qgaiCQpYeenODv61paLpOHhYcVb9m63qvXsRqUpLzzsVbicCGSSfQGRJ1DTf8A7qdYBVP6QdvxqxcvPi5vEHuiRSo9NUak7eW+T+NSZeVLZpeqY/FkE+JtJI8yucE/hWXhXCTE8zsQWmfUcdgAoUAZ+AqWLpOHXhOlTlF+K7PdwEqYc+bTZUpSssmKUpQApSlACtFfyStK4Q4C4Gzle4z5Det7VZveLRQzz9R1TdcZIH8PxrhpFTpobROhSzPHfzxghgj+mXOfxOnes3DOYOrL0mUBtJbwnIwPXYVUeI872u468f8AqH71g5J41HNxPEbq/wByxOCD/EPSs3R9LxsTGVDVuBarwaKcN1bS6cx8ce36axRq8kraUDtoTI/mbBx9DWQ8a6FuJLzRC2cEIWdcntghcn6V45nXVFpNs1wD5KQCvxBbsfQiqrfcsXD21sZFmk6TPqiWYrLh9l+8zuV+NbElSEW275qtYkV3lADrqXZiSvqAATWv4jz5bxNbAMGW4YgNhtgAfRfXbFRrHl0rcWjLEVjiicEO2plLE7Enud+9QouAXEQgYRFundSuUBAOiQEAjO3nnFThT5vgUW9usMsHM3Hnto4njRXEkiJ4mK41+ewNYeX+dIbrrbgdF2B97GFxvkqPpXjnS0lljgEUTOVuI5GAIGApye9ao8BuGgvYNDL1ZDIjhgAwbB0jG4O2Khsfv+hwnHt+yxw812rQmYSjpqQpYhhgnsMEZ3+VfLfm60kZFWZSznCjDbkeW42Pzqqx8sObNlS3ljdpomZZZepkIwJIJJ2AFZJeWrjXIVjAzfxygjA+7VQCf/VTSUx5s7iSmmS3QcegedoFfMqjLLhtsHHfGnv5ZrYVWOFWcyX0hWNo4DqLaiCHkLDDJ5qMasj5VZ6jsQtrFKUoAUpSgBSlKAFKUoAUpSgBUeawic5eNGPqyg/qKkUoAgHl+2/5eH/pr+1ZbbhcMRzHFGh7ZVAD+QqVSgBSlKAFKUoAUpSgBSlKAFKUoAUpSgBSlKAFKUoAUpSgBSl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http://bonfirehealth.com/wp-content/uploads/2011/09/blue_wave_of_water-w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48672"/>
          </a:xfrm>
          <a:prstGeom prst="rect">
            <a:avLst/>
          </a:prstGeom>
          <a:noFill/>
        </p:spPr>
      </p:pic>
      <p:pic>
        <p:nvPicPr>
          <p:cNvPr id="34820" name="Picture 4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26410"/>
            <a:ext cx="9144000" cy="113159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0" y="332656"/>
            <a:ext cx="764386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chemeClr val="bg1"/>
                </a:solidFill>
              </a:rPr>
              <a:t>Oči - </a:t>
            </a:r>
            <a:r>
              <a:rPr lang="sk-SK" sz="2800" b="1" dirty="0" smtClean="0">
                <a:solidFill>
                  <a:schemeClr val="bg1"/>
                </a:solidFill>
              </a:rPr>
              <a:t>150-300ml denne</a:t>
            </a:r>
            <a:br>
              <a:rPr lang="sk-SK" sz="2800" b="1" dirty="0" smtClean="0">
                <a:solidFill>
                  <a:schemeClr val="bg1"/>
                </a:solidFill>
              </a:rPr>
            </a:br>
            <a:r>
              <a:rPr lang="sk-SK" sz="2800" dirty="0" smtClean="0">
                <a:solidFill>
                  <a:schemeClr val="bg1"/>
                </a:solidFill>
              </a:rPr>
              <a:t>Mozog</a:t>
            </a:r>
          </a:p>
          <a:p>
            <a:r>
              <a:rPr lang="sk-SK" sz="2400" b="1" dirty="0" smtClean="0">
                <a:solidFill>
                  <a:schemeClr val="bg1"/>
                </a:solidFill>
              </a:rPr>
              <a:t>  85% voda - </a:t>
            </a:r>
            <a:r>
              <a:rPr lang="pl-PL" sz="2400" b="1" dirty="0" smtClean="0">
                <a:solidFill>
                  <a:schemeClr val="bg1"/>
                </a:solidFill>
              </a:rPr>
              <a:t>Spotrebuje 20% energie tela, keď je v pokoji</a:t>
            </a:r>
          </a:p>
          <a:p>
            <a:endParaRPr lang="sk-SK" sz="2400" b="1" dirty="0" smtClean="0">
              <a:solidFill>
                <a:schemeClr val="bg1"/>
              </a:solidFill>
            </a:endParaRPr>
          </a:p>
          <a:p>
            <a:r>
              <a:rPr lang="sk-SK" sz="2400" b="1" dirty="0" smtClean="0">
                <a:solidFill>
                  <a:schemeClr val="bg1"/>
                </a:solidFill>
              </a:rPr>
              <a:t>1% dehydratácia</a:t>
            </a:r>
          </a:p>
          <a:p>
            <a:r>
              <a:rPr lang="sk-SK" sz="2400" b="1" dirty="0" smtClean="0">
                <a:solidFill>
                  <a:schemeClr val="bg1"/>
                </a:solidFill>
              </a:rPr>
              <a:t>    5% zníženie</a:t>
            </a:r>
            <a:br>
              <a:rPr lang="sk-SK" sz="2400" b="1" dirty="0" smtClean="0">
                <a:solidFill>
                  <a:schemeClr val="bg1"/>
                </a:solidFill>
              </a:rPr>
            </a:br>
            <a:r>
              <a:rPr lang="sk-SK" sz="2400" b="1" dirty="0" smtClean="0">
                <a:solidFill>
                  <a:schemeClr val="bg1"/>
                </a:solidFill>
              </a:rPr>
              <a:t>    </a:t>
            </a:r>
            <a:r>
              <a:rPr lang="sk-SK" sz="2400" b="1" dirty="0" smtClean="0">
                <a:solidFill>
                  <a:srgbClr val="FF0000"/>
                </a:solidFill>
              </a:rPr>
              <a:t>schopnosti </a:t>
            </a:r>
            <a:br>
              <a:rPr lang="sk-SK" sz="2400" b="1" dirty="0" smtClean="0">
                <a:solidFill>
                  <a:srgbClr val="FF0000"/>
                </a:solidFill>
              </a:rPr>
            </a:br>
            <a:r>
              <a:rPr lang="sk-SK" sz="2400" b="1" dirty="0" smtClean="0">
                <a:solidFill>
                  <a:srgbClr val="FF0000"/>
                </a:solidFill>
              </a:rPr>
              <a:t>    premýšľania</a:t>
            </a:r>
          </a:p>
          <a:p>
            <a:endParaRPr lang="sk-SK" sz="2400" b="1" dirty="0" smtClean="0">
              <a:solidFill>
                <a:schemeClr val="bg1"/>
              </a:solidFill>
            </a:endParaRPr>
          </a:p>
          <a:p>
            <a:endParaRPr lang="sk-SK" sz="2400" b="1" dirty="0" smtClean="0">
              <a:solidFill>
                <a:schemeClr val="bg1"/>
              </a:solidFill>
            </a:endParaRPr>
          </a:p>
          <a:p>
            <a:r>
              <a:rPr lang="sk-SK" sz="2400" b="1" dirty="0" smtClean="0">
                <a:solidFill>
                  <a:schemeClr val="bg1"/>
                </a:solidFill>
              </a:rPr>
              <a:t>2% dehydratácia</a:t>
            </a:r>
          </a:p>
          <a:p>
            <a:r>
              <a:rPr lang="sk-SK" sz="2400" b="1" dirty="0" smtClean="0">
                <a:solidFill>
                  <a:schemeClr val="bg1"/>
                </a:solidFill>
              </a:rPr>
              <a:t>    Nejasná krátkodobá pamäť</a:t>
            </a:r>
          </a:p>
          <a:p>
            <a:r>
              <a:rPr lang="sk-SK" sz="2400" b="1" dirty="0" smtClean="0">
                <a:solidFill>
                  <a:schemeClr val="bg1"/>
                </a:solidFill>
              </a:rPr>
              <a:t>    Problémy so sústredením sa</a:t>
            </a:r>
          </a:p>
          <a:p>
            <a:r>
              <a:rPr lang="sk-SK" sz="2400" b="1" dirty="0" smtClean="0">
                <a:solidFill>
                  <a:schemeClr val="bg1"/>
                </a:solidFill>
              </a:rPr>
              <a:t>    Problémy s premýšľaním</a:t>
            </a:r>
          </a:p>
          <a:p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0" y="5733256"/>
            <a:ext cx="9144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000" dirty="0" smtClean="0">
                <a:solidFill>
                  <a:schemeClr val="bg1"/>
                </a:solidFill>
              </a:rPr>
              <a:t>22 - </a:t>
            </a:r>
            <a:r>
              <a:rPr lang="nn-NO" sz="5000" dirty="0" smtClean="0">
                <a:solidFill>
                  <a:schemeClr val="bg1"/>
                </a:solidFill>
              </a:rPr>
              <a:t>Potrebuje</a:t>
            </a:r>
            <a:r>
              <a:rPr lang="sk-SK" sz="5000" dirty="0" smtClean="0">
                <a:solidFill>
                  <a:schemeClr val="bg1"/>
                </a:solidFill>
              </a:rPr>
              <a:t>š</a:t>
            </a:r>
            <a:r>
              <a:rPr lang="nn-NO" sz="5000" dirty="0" smtClean="0">
                <a:solidFill>
                  <a:schemeClr val="bg1"/>
                </a:solidFill>
              </a:rPr>
              <a:t> 3 litre </a:t>
            </a:r>
            <a:r>
              <a:rPr lang="sk-SK" sz="5000" dirty="0" smtClean="0">
                <a:solidFill>
                  <a:schemeClr val="bg1"/>
                </a:solidFill>
              </a:rPr>
              <a:t>VODY</a:t>
            </a:r>
            <a:r>
              <a:rPr lang="nn-NO" sz="5000" dirty="0" smtClean="0">
                <a:solidFill>
                  <a:schemeClr val="bg1"/>
                </a:solidFill>
              </a:rPr>
              <a:t> denne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124744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Britský experiment</a:t>
            </a:r>
          </a:p>
          <a:p>
            <a:r>
              <a:rPr lang="sk-SK" sz="2800" dirty="0" smtClean="0"/>
              <a:t>Nechali teenagerov bicyklovať v teplom oblečení</a:t>
            </a:r>
          </a:p>
          <a:p>
            <a:r>
              <a:rPr lang="sk-SK" sz="2800" dirty="0" smtClean="0"/>
              <a:t>Stratili až 900ml vody</a:t>
            </a:r>
          </a:p>
          <a:p>
            <a:r>
              <a:rPr lang="sk-SK" sz="2800" dirty="0" smtClean="0"/>
              <a:t>Ich mozgové tkanivo sa zmenšilo - vzdialilo od lebky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2627784" y="335699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>
                <a:solidFill>
                  <a:schemeClr val="accent2">
                    <a:lumMod val="75000"/>
                  </a:schemeClr>
                </a:solidFill>
              </a:rPr>
              <a:t>23-Riešenie – 7dc pohár</a:t>
            </a:r>
          </a:p>
        </p:txBody>
      </p:sp>
      <p:pic>
        <p:nvPicPr>
          <p:cNvPr id="33794" name="Picture 2" descr="http://www.pivoportal.sk/image/2078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1144"/>
            <a:ext cx="3656856" cy="3656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2492896"/>
            <a:ext cx="76438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Štúdie ukazujú, že prítomnosť sacharidov v krvi napomáha zvyšovať výkonnosť mozgu (mozog využíva sacharidy ako jeden druh paliva)</a:t>
            </a:r>
          </a:p>
          <a:p>
            <a:endParaRPr lang="sk-SK" sz="2800" dirty="0" smtClean="0"/>
          </a:p>
          <a:p>
            <a:endParaRPr lang="sk-SK" sz="2800" dirty="0" smtClean="0"/>
          </a:p>
          <a:p>
            <a:r>
              <a:rPr lang="sk-SK" sz="2800" dirty="0" smtClean="0"/>
              <a:t>Ak však chceš jesť a popri tom aj pracovať, tak maj na pamäti fakt s trávením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>
                <a:solidFill>
                  <a:srgbClr val="C00000"/>
                </a:solidFill>
              </a:rPr>
              <a:t>24 - Krvný cukor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2852936"/>
            <a:ext cx="76438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/>
              <a:t>Veľké množstvo jedla – </a:t>
            </a:r>
            <a:r>
              <a:rPr lang="sk-SK" sz="2800" b="1" dirty="0" err="1" smtClean="0"/>
              <a:t>odkrvený</a:t>
            </a:r>
            <a:r>
              <a:rPr lang="sk-SK" sz="2800" b="1" dirty="0" smtClean="0"/>
              <a:t> mozog – nízka schopnosť sústredenia sa</a:t>
            </a:r>
          </a:p>
          <a:p>
            <a:pPr algn="ctr"/>
            <a:r>
              <a:rPr lang="sk-SK" sz="2800" b="1" dirty="0" smtClean="0"/>
              <a:t>25 - Riešenie – počas práce / učenia jem malé porcie</a:t>
            </a:r>
          </a:p>
          <a:p>
            <a:pPr algn="ctr"/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>
                <a:solidFill>
                  <a:srgbClr val="C00000"/>
                </a:solidFill>
              </a:rPr>
              <a:t>Trávenie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916832"/>
            <a:ext cx="76438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Raňajky</a:t>
            </a:r>
          </a:p>
          <a:p>
            <a:r>
              <a:rPr lang="sk-SK" sz="2800" b="1" dirty="0" smtClean="0"/>
              <a:t>  Drink</a:t>
            </a:r>
          </a:p>
          <a:p>
            <a:r>
              <a:rPr lang="sk-SK" sz="2800" b="1" dirty="0" smtClean="0"/>
              <a:t>    Káva</a:t>
            </a:r>
          </a:p>
          <a:p>
            <a:r>
              <a:rPr lang="sk-SK" sz="2800" b="1" dirty="0" smtClean="0"/>
              <a:t>    Kokosový olej</a:t>
            </a:r>
          </a:p>
          <a:p>
            <a:r>
              <a:rPr lang="sk-SK" sz="2800" b="1" dirty="0" smtClean="0"/>
              <a:t>    Proteín</a:t>
            </a:r>
          </a:p>
          <a:p>
            <a:r>
              <a:rPr lang="sk-SK" sz="2800" dirty="0" smtClean="0"/>
              <a:t>Jedlo počas práce</a:t>
            </a:r>
          </a:p>
          <a:p>
            <a:r>
              <a:rPr lang="sk-SK" sz="2800" b="1" dirty="0" smtClean="0"/>
              <a:t>  Malé porcie pomaly stráviteľných sacharidov s bielkovinami a tukmi</a:t>
            </a:r>
          </a:p>
          <a:p>
            <a:r>
              <a:rPr lang="sk-SK" sz="2800" dirty="0" smtClean="0"/>
              <a:t>Jedlo po práci</a:t>
            </a:r>
          </a:p>
          <a:p>
            <a:r>
              <a:rPr lang="sk-SK" sz="2800" b="1" dirty="0" smtClean="0"/>
              <a:t>  Hocičo</a:t>
            </a:r>
          </a:p>
        </p:txBody>
      </p:sp>
      <p:sp>
        <p:nvSpPr>
          <p:cNvPr id="3" name="Obdĺžnik 2"/>
          <p:cNvSpPr/>
          <p:nvPr/>
        </p:nvSpPr>
        <p:spPr>
          <a:xfrm>
            <a:off x="1043608" y="836712"/>
            <a:ext cx="7200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>
                <a:solidFill>
                  <a:schemeClr val="accent2">
                    <a:lumMod val="75000"/>
                  </a:schemeClr>
                </a:solidFill>
              </a:rPr>
              <a:t>26 - Ako to robím ja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1988840"/>
            <a:ext cx="76438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27 a) - Potrebuješ kvalitný spánok</a:t>
            </a:r>
          </a:p>
          <a:p>
            <a:r>
              <a:rPr lang="sk-SK" sz="2800" b="1" dirty="0" smtClean="0"/>
              <a:t>	REM fáza spánku upevňuje vaše vedomosti</a:t>
            </a:r>
          </a:p>
          <a:p>
            <a:r>
              <a:rPr lang="sk-SK" sz="2800" b="1" dirty="0" smtClean="0"/>
              <a:t>  	Pre kvalitné zapamätanie a </a:t>
            </a:r>
            <a:r>
              <a:rPr lang="sk-SK" sz="2800" b="1" dirty="0" err="1" smtClean="0"/>
              <a:t>regeneriáciu</a:t>
            </a:r>
            <a:r>
              <a:rPr lang="sk-SK" sz="2800" b="1" dirty="0" smtClean="0"/>
              <a:t> mozgu je potrebný 8 hodinový spánok</a:t>
            </a:r>
          </a:p>
          <a:p>
            <a:endParaRPr lang="sk-SK" sz="2800" dirty="0" smtClean="0"/>
          </a:p>
          <a:p>
            <a:r>
              <a:rPr lang="sk-SK" sz="2800" dirty="0" smtClean="0"/>
              <a:t>27 b) 2-3 hodinový spánkový deficit spôsobí pokles tvojej schopnosti koncentrácie – zdriemni si poobede</a:t>
            </a:r>
          </a:p>
          <a:p>
            <a:endParaRPr lang="sk-SK" sz="2800" dirty="0" smtClean="0"/>
          </a:p>
          <a:p>
            <a:r>
              <a:rPr lang="sk-SK" sz="2800" dirty="0" smtClean="0"/>
              <a:t>27 c) Uč sa večer a potom nerob nič iné – choď spať</a:t>
            </a:r>
          </a:p>
          <a:p>
            <a:endParaRPr lang="sk-SK" sz="2800" b="1" dirty="0" smtClean="0"/>
          </a:p>
          <a:p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>
                <a:solidFill>
                  <a:schemeClr val="accent2">
                    <a:lumMod val="75000"/>
                  </a:schemeClr>
                </a:solidFill>
              </a:rPr>
              <a:t>Spánok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475656" y="2276872"/>
            <a:ext cx="61302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/>
              <a:t>Technológia na vyššiu produktivitu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3573016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People using the 24-inch screen completed the tasks 52% faster than people who used the 18-inch monitor; people who used the two 20-inch monitors were 44% faster than those with the 18-inch ones.</a:t>
            </a:r>
            <a:endParaRPr lang="sk-SK" sz="2800" dirty="0" smtClean="0"/>
          </a:p>
          <a:p>
            <a:pPr algn="ctr"/>
            <a:r>
              <a:rPr lang="sk-SK" sz="2800" dirty="0" smtClean="0">
                <a:hlinkClick r:id="rId2"/>
              </a:rPr>
              <a:t>http://unews.utah.edu/old/p/041008-27.html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755576" y="620688"/>
            <a:ext cx="777686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000" dirty="0" smtClean="0"/>
              <a:t>28 - Používaj 2-3 monitory</a:t>
            </a:r>
          </a:p>
        </p:txBody>
      </p:sp>
      <p:pic>
        <p:nvPicPr>
          <p:cNvPr id="27651" name="Picture 3" descr="http://images.pugetsystems.com/images/pic_disp.php?id=195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556792"/>
            <a:ext cx="525257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5229200"/>
            <a:ext cx="7643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dirty="0" smtClean="0">
                <a:hlinkClick r:id="rId2"/>
              </a:rPr>
              <a:t>http://www.hot-keyboard.com/</a:t>
            </a:r>
            <a:r>
              <a:rPr lang="sk-SK" sz="2800" b="1" dirty="0" smtClean="0"/>
              <a:t> </a:t>
            </a:r>
            <a:r>
              <a:rPr lang="sk-SK" sz="2800" dirty="0" smtClean="0">
                <a:hlinkClick r:id="rId3"/>
              </a:rPr>
              <a:t>http://www.klavesoveskratky.sk/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000" dirty="0" smtClean="0"/>
              <a:t>29 - </a:t>
            </a:r>
            <a:r>
              <a:rPr lang="sk-SK" sz="5000" dirty="0" err="1" smtClean="0"/>
              <a:t>Makrá</a:t>
            </a:r>
            <a:r>
              <a:rPr lang="sk-SK" sz="5000" dirty="0" smtClean="0"/>
              <a:t> a klávesové skratky</a:t>
            </a:r>
          </a:p>
        </p:txBody>
      </p:sp>
      <p:pic>
        <p:nvPicPr>
          <p:cNvPr id="26626" name="Picture 2" descr="http://3.bp.blogspot.com/-Vr3M3c3KgSM/TwfA0YSkYwI/AAAAAAAACKo/LP1kaKGXt5I/s320/Hot_Keyboard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2856"/>
            <a:ext cx="2831976" cy="2531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85786" y="4429132"/>
            <a:ext cx="7643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dirty="0" smtClean="0">
                <a:hlinkClick r:id="rId2"/>
              </a:rPr>
              <a:t>http://www.strojopisonline.sk/</a:t>
            </a:r>
            <a:endParaRPr lang="sk-SK" sz="2800" b="1" dirty="0" smtClean="0"/>
          </a:p>
          <a:p>
            <a:pPr algn="ctr"/>
            <a:r>
              <a:rPr lang="sk-SK" sz="2800" b="1" dirty="0" smtClean="0"/>
              <a:t> </a:t>
            </a:r>
          </a:p>
          <a:p>
            <a:pPr algn="ctr"/>
            <a:r>
              <a:rPr lang="sk-SK" sz="2800" b="1" dirty="0" smtClean="0"/>
              <a:t>  25 slov za minútu </a:t>
            </a:r>
            <a:r>
              <a:rPr lang="sk-SK" sz="2800" b="1" dirty="0" err="1" smtClean="0"/>
              <a:t>vs</a:t>
            </a:r>
            <a:r>
              <a:rPr lang="sk-SK" sz="2800" b="1" dirty="0" smtClean="0"/>
              <a:t> 50 slov za minútu</a:t>
            </a:r>
          </a:p>
        </p:txBody>
      </p:sp>
      <p:sp>
        <p:nvSpPr>
          <p:cNvPr id="3" name="Obdĺžnik 2"/>
          <p:cNvSpPr/>
          <p:nvPr/>
        </p:nvSpPr>
        <p:spPr>
          <a:xfrm>
            <a:off x="1475656" y="836712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/>
              <a:t>30 - Rýchle písanie na klávesnici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igotherbigother.files.wordpress.com/2011/12/too-many-boo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0"/>
            <a:ext cx="529208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2000"/>
              </a:srgbClr>
            </a:outerShdw>
          </a:effectLst>
        </p:spPr>
      </p:pic>
      <p:pic>
        <p:nvPicPr>
          <p:cNvPr id="122882" name="Picture 2" descr="http://bigotherbigother.files.wordpress.com/2011/12/too-many-boo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088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2000"/>
              </a:srgbClr>
            </a:outerShdw>
          </a:effectLst>
        </p:spPr>
      </p:pic>
      <p:pic>
        <p:nvPicPr>
          <p:cNvPr id="122883" name="Picture 3" descr="C:\Users\Sarlej\Downloads\bla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9144000" cy="1512168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899592" y="4365104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Máš množstvo kníh a kurzov, no vieš, že TAK SKORO sa k nim nedostaneš?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43808" y="1772816"/>
            <a:ext cx="56996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/>
              <a:t>31  – Odpoj sa. Vypnite notifikácie. </a:t>
            </a:r>
          </a:p>
          <a:p>
            <a:pPr algn="ctr"/>
            <a:r>
              <a:rPr lang="sk-SK" sz="2800" b="1" dirty="0" smtClean="0"/>
              <a:t>32 – Odpovedaj na správy počas cestovania, alebo keď niekde čakáš</a:t>
            </a:r>
          </a:p>
          <a:p>
            <a:pPr algn="ctr"/>
            <a:r>
              <a:rPr lang="sk-SK" sz="2800" b="1" dirty="0" smtClean="0"/>
              <a:t>33 – Kalendár + TO-DO listy</a:t>
            </a:r>
          </a:p>
          <a:p>
            <a:pPr algn="ctr"/>
            <a:r>
              <a:rPr lang="sk-SK" sz="2800" b="1" dirty="0" smtClean="0"/>
              <a:t>34  – Čítajte, keď máte mŕtvy čas (</a:t>
            </a:r>
            <a:r>
              <a:rPr lang="sk-SK" sz="2800" b="1" dirty="0" err="1" smtClean="0"/>
              <a:t>Instapaper</a:t>
            </a:r>
            <a:r>
              <a:rPr lang="sk-SK" sz="2800" b="1" dirty="0" smtClean="0"/>
              <a:t>)</a:t>
            </a:r>
          </a:p>
          <a:p>
            <a:pPr algn="ctr"/>
            <a:r>
              <a:rPr lang="sk-SK" sz="2800" b="1" dirty="0" smtClean="0"/>
              <a:t>35 – foťte veci miesto skenovania</a:t>
            </a:r>
          </a:p>
          <a:p>
            <a:pPr algn="ctr"/>
            <a:r>
              <a:rPr lang="sk-SK" sz="2800" b="1" dirty="0" smtClean="0"/>
              <a:t>36  – Stiahnite si </a:t>
            </a:r>
            <a:r>
              <a:rPr lang="sk-SK" sz="2800" b="1" dirty="0" err="1" smtClean="0"/>
              <a:t>Dropbox</a:t>
            </a:r>
            <a:r>
              <a:rPr lang="sk-SK" sz="2800" b="1" dirty="0" smtClean="0"/>
              <a:t> a pracujte</a:t>
            </a:r>
          </a:p>
          <a:p>
            <a:pPr algn="ctr"/>
            <a:r>
              <a:rPr lang="sk-SK" sz="2800" b="1" dirty="0" smtClean="0"/>
              <a:t>37 – </a:t>
            </a:r>
            <a:r>
              <a:rPr lang="sk-SK" sz="2800" b="1" dirty="0" err="1" smtClean="0"/>
              <a:t>Say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it</a:t>
            </a:r>
            <a:r>
              <a:rPr lang="sk-SK" sz="2800" b="1" dirty="0" smtClean="0"/>
              <a:t> &amp; Mail </a:t>
            </a:r>
            <a:r>
              <a:rPr lang="sk-SK" sz="2800" b="1" dirty="0" err="1" smtClean="0"/>
              <a:t>it</a:t>
            </a:r>
            <a:endParaRPr lang="sk-SK" sz="2800" b="1" dirty="0" smtClean="0"/>
          </a:p>
        </p:txBody>
      </p:sp>
      <p:sp>
        <p:nvSpPr>
          <p:cNvPr id="3" name="Obdĺžnik 2"/>
          <p:cNvSpPr/>
          <p:nvPr/>
        </p:nvSpPr>
        <p:spPr>
          <a:xfrm>
            <a:off x="827584" y="836712"/>
            <a:ext cx="76328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3600" b="1" dirty="0" smtClean="0"/>
              <a:t>Ako byť produktívny so </a:t>
            </a:r>
            <a:r>
              <a:rPr lang="sk-SK" sz="3600" b="1" dirty="0" err="1" smtClean="0"/>
              <a:t>smartphonom</a:t>
            </a:r>
            <a:endParaRPr lang="sk-SK" sz="3600" b="1" dirty="0" smtClean="0"/>
          </a:p>
        </p:txBody>
      </p:sp>
      <p:pic>
        <p:nvPicPr>
          <p:cNvPr id="24578" name="Picture 2" descr="http://siliconangle.com/files/2013/09/Apple-iPhone-5-SmartPh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77072"/>
            <a:ext cx="2876659" cy="2500236"/>
          </a:xfrm>
          <a:prstGeom prst="rect">
            <a:avLst/>
          </a:prstGeom>
          <a:noFill/>
        </p:spPr>
      </p:pic>
      <p:pic>
        <p:nvPicPr>
          <p:cNvPr id="24580" name="Picture 4" descr="http://i-cdn.phonearena.com/images/reviews/129790-image/Samsung-Galaxy-S4-vs-HTC-One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2902695" cy="2177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2780928"/>
            <a:ext cx="7643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/>
              <a:t>38 - Káva</a:t>
            </a:r>
          </a:p>
          <a:p>
            <a:r>
              <a:rPr lang="sk-SK" sz="2400" dirty="0" smtClean="0"/>
              <a:t>39 - Rybí olej</a:t>
            </a:r>
          </a:p>
          <a:p>
            <a:r>
              <a:rPr lang="sk-SK" sz="2400" b="1" dirty="0" smtClean="0"/>
              <a:t>  Omega 3 a Omega 6 kyseliny dôležité pre bunkovú membránu a prenos nervových vzruchov</a:t>
            </a:r>
          </a:p>
          <a:p>
            <a:r>
              <a:rPr lang="sk-SK" sz="2400" dirty="0" smtClean="0"/>
              <a:t>40 - </a:t>
            </a:r>
            <a:r>
              <a:rPr lang="sk-SK" sz="2400" dirty="0" err="1" smtClean="0"/>
              <a:t>Kreatín</a:t>
            </a:r>
            <a:endParaRPr lang="sk-SK" sz="2400" dirty="0" smtClean="0"/>
          </a:p>
          <a:p>
            <a:r>
              <a:rPr lang="sk-SK" sz="2400" b="1" dirty="0" smtClean="0"/>
              <a:t>  Zvýši úroveň ATP v neurónoch</a:t>
            </a:r>
          </a:p>
          <a:p>
            <a:r>
              <a:rPr lang="sk-SK" sz="2400" b="1" dirty="0" smtClean="0"/>
              <a:t>    Dá neurónom viac energie</a:t>
            </a:r>
          </a:p>
          <a:p>
            <a:r>
              <a:rPr lang="sk-SK" sz="2400" b="1" dirty="0" smtClean="0"/>
              <a:t>      Umožní im pracovať efektívnejšie</a:t>
            </a:r>
          </a:p>
          <a:p>
            <a:r>
              <a:rPr lang="sk-SK" sz="2400" b="1" dirty="0" smtClean="0"/>
              <a:t>        Zvýši ti IQ</a:t>
            </a:r>
          </a:p>
        </p:txBody>
      </p:sp>
      <p:sp>
        <p:nvSpPr>
          <p:cNvPr id="3" name="Obdĺžnik 2"/>
          <p:cNvSpPr/>
          <p:nvPr/>
        </p:nvSpPr>
        <p:spPr>
          <a:xfrm>
            <a:off x="899592" y="692696"/>
            <a:ext cx="73448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err="1" smtClean="0"/>
              <a:t>Nootropiká</a:t>
            </a:r>
            <a:r>
              <a:rPr lang="sk-SK" sz="6000" b="1" dirty="0" smtClean="0"/>
              <a:t> - doplnky výživy pre tvoj mozog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2132856"/>
            <a:ext cx="44644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/>
              <a:t>41 - B komplex</a:t>
            </a:r>
          </a:p>
          <a:p>
            <a:endParaRPr lang="sk-SK" sz="2800" dirty="0" smtClean="0"/>
          </a:p>
          <a:p>
            <a:r>
              <a:rPr lang="sk-SK" sz="2800" dirty="0" smtClean="0"/>
              <a:t>42 - </a:t>
            </a:r>
            <a:r>
              <a:rPr lang="sk-SK" sz="2800" dirty="0" err="1" smtClean="0"/>
              <a:t>Magnezium</a:t>
            </a:r>
            <a:endParaRPr lang="sk-SK" sz="2800" dirty="0" smtClean="0"/>
          </a:p>
          <a:p>
            <a:endParaRPr lang="sk-SK" sz="2800" dirty="0" smtClean="0"/>
          </a:p>
          <a:p>
            <a:r>
              <a:rPr lang="sk-SK" sz="2800" dirty="0" smtClean="0"/>
              <a:t>43 - </a:t>
            </a:r>
            <a:r>
              <a:rPr lang="sk-SK" sz="2800" dirty="0" err="1" smtClean="0"/>
              <a:t>Melatonín</a:t>
            </a:r>
            <a:endParaRPr lang="sk-SK" sz="2800" dirty="0" smtClean="0"/>
          </a:p>
          <a:p>
            <a:endParaRPr lang="sk-SK" sz="2800" dirty="0" smtClean="0"/>
          </a:p>
          <a:p>
            <a:r>
              <a:rPr lang="sk-SK" sz="2800" dirty="0" smtClean="0"/>
              <a:t>44 – Multivitamín (hlavne C vitamín)</a:t>
            </a:r>
          </a:p>
        </p:txBody>
      </p:sp>
      <p:sp>
        <p:nvSpPr>
          <p:cNvPr id="3" name="Obdĺžnik 2"/>
          <p:cNvSpPr/>
          <p:nvPr/>
        </p:nvSpPr>
        <p:spPr>
          <a:xfrm>
            <a:off x="971600" y="836712"/>
            <a:ext cx="727280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000" b="1" dirty="0" smtClean="0"/>
              <a:t>Doplnky proti stresu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475656" y="836712"/>
            <a:ext cx="61302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b="1" dirty="0" smtClean="0">
                <a:solidFill>
                  <a:schemeClr val="bg1"/>
                </a:solidFill>
              </a:rPr>
              <a:t>Udržiavaj čistú myseľ – pravidelná sebareflexia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827584" y="2204864"/>
            <a:ext cx="76438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chemeClr val="bg1"/>
                </a:solidFill>
              </a:rPr>
              <a:t>Nájdeš nepriaznivé veci, ktoré sa ti v živote ukazujú</a:t>
            </a:r>
          </a:p>
          <a:p>
            <a:endParaRPr lang="sk-SK" sz="2800" dirty="0" smtClean="0">
              <a:solidFill>
                <a:schemeClr val="bg1"/>
              </a:solidFill>
            </a:endParaRPr>
          </a:p>
          <a:p>
            <a:r>
              <a:rPr lang="sk-SK" sz="2800" dirty="0" smtClean="0">
                <a:solidFill>
                  <a:schemeClr val="bg1"/>
                </a:solidFill>
              </a:rPr>
              <a:t>Vyriešiš problémy</a:t>
            </a:r>
          </a:p>
          <a:p>
            <a:r>
              <a:rPr lang="sk-SK" sz="2800" dirty="0" smtClean="0">
                <a:solidFill>
                  <a:schemeClr val="bg1"/>
                </a:solidFill>
              </a:rPr>
              <a:t>Uvidíš progres, ktorý robíš</a:t>
            </a:r>
          </a:p>
          <a:p>
            <a:endParaRPr lang="sk-SK" sz="2800" dirty="0" smtClean="0">
              <a:solidFill>
                <a:schemeClr val="bg1"/>
              </a:solidFill>
            </a:endParaRPr>
          </a:p>
          <a:p>
            <a:r>
              <a:rPr lang="sk-SK" sz="2800" dirty="0" smtClean="0">
                <a:solidFill>
                  <a:schemeClr val="bg1"/>
                </a:solidFill>
              </a:rPr>
              <a:t>- Preopakuješ, čo si sa naučil</a:t>
            </a:r>
          </a:p>
          <a:p>
            <a:r>
              <a:rPr lang="sk-SK" sz="2800" b="1" dirty="0" smtClean="0">
                <a:solidFill>
                  <a:schemeClr val="bg1"/>
                </a:solidFill>
              </a:rPr>
              <a:t>  Sebavedomie</a:t>
            </a:r>
          </a:p>
          <a:p>
            <a:r>
              <a:rPr lang="sk-SK" sz="2800" dirty="0" smtClean="0">
                <a:solidFill>
                  <a:schemeClr val="bg1"/>
                </a:solidFill>
              </a:rPr>
              <a:t>Vďačnosti</a:t>
            </a:r>
          </a:p>
          <a:p>
            <a:r>
              <a:rPr lang="sk-SK" sz="2800" dirty="0" smtClean="0">
                <a:solidFill>
                  <a:schemeClr val="bg1"/>
                </a:solidFill>
              </a:rPr>
              <a:t>Výhovorky</a:t>
            </a:r>
          </a:p>
          <a:p>
            <a:r>
              <a:rPr lang="sk-SK" sz="2800" dirty="0" smtClean="0">
                <a:solidFill>
                  <a:schemeClr val="bg1"/>
                </a:solidFill>
              </a:rPr>
              <a:t>Hnev</a:t>
            </a:r>
          </a:p>
          <a:p>
            <a:r>
              <a:rPr lang="sk-SK" sz="2800" dirty="0" smtClean="0">
                <a:solidFill>
                  <a:schemeClr val="bg1"/>
                </a:solidFill>
              </a:rPr>
              <a:t>Frustrácie</a:t>
            </a:r>
            <a:endParaRPr lang="sk-SK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323528" y="836712"/>
            <a:ext cx="856895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6000" dirty="0" smtClean="0">
                <a:solidFill>
                  <a:schemeClr val="bg1"/>
                </a:solidFill>
              </a:rPr>
              <a:t>45 - Denník každý večer</a:t>
            </a:r>
          </a:p>
        </p:txBody>
      </p:sp>
      <p:pic>
        <p:nvPicPr>
          <p:cNvPr id="32770" name="Picture 2" descr="http://www.myrkothum.com/wp-content/uploads/2008/08/write_personal_jour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852936"/>
            <a:ext cx="2483023" cy="3362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323528" y="1556792"/>
            <a:ext cx="421826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1 - </a:t>
            </a:r>
            <a:r>
              <a:rPr lang="sv-SE" dirty="0" smtClean="0">
                <a:solidFill>
                  <a:schemeClr val="bg1"/>
                </a:solidFill>
              </a:rPr>
              <a:t>Čo som sa naučil za posledný týždeň?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2 - Čo boli moje najväčšie víťazstvá posledný týždeň?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3 - Ktorý moment vo mne zanechal najsilnejšiu spomienku a prečo?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4 - Čo je  #1 vec, ktorú potrebujem tento týždeň spraviť?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5 - Čo môžem spraviť práve teraz, aby som mal ďalší týždeň menej stresujúci?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6 - S čím som mal v minulosti problém, čo môže ovplyvniť nadchádzajúci týždeň?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7 - Čo bol posledný týždeň najväčší žrút mentálneho priestoru?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8 - Čo bol posledný týždeň najväčší žrút času?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9 - Nesiem so sebou zbytočný </a:t>
            </a:r>
            <a:r>
              <a:rPr lang="sk-SK" dirty="0" err="1" smtClean="0">
                <a:solidFill>
                  <a:schemeClr val="bg1"/>
                </a:solidFill>
              </a:rPr>
              <a:t>bordel</a:t>
            </a:r>
            <a:r>
              <a:rPr lang="sk-SK" dirty="0" smtClean="0">
                <a:solidFill>
                  <a:schemeClr val="bg1"/>
                </a:solidFill>
              </a:rPr>
              <a:t>, ktorého sa môžem zbaviť?</a:t>
            </a:r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67544" y="332656"/>
            <a:ext cx="849694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000" dirty="0" smtClean="0">
                <a:solidFill>
                  <a:schemeClr val="bg1"/>
                </a:solidFill>
              </a:rPr>
              <a:t>(46) 21 otázok na každú nedeľu</a:t>
            </a:r>
          </a:p>
        </p:txBody>
      </p:sp>
      <p:sp>
        <p:nvSpPr>
          <p:cNvPr id="5" name="Obdélník 4"/>
          <p:cNvSpPr/>
          <p:nvPr/>
        </p:nvSpPr>
        <p:spPr>
          <a:xfrm>
            <a:off x="4499992" y="1556792"/>
            <a:ext cx="4176464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10 - Čomu som sa vyhýbal, čo musí byť spravené?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11 - Aké príležitosti stále ležia na stole?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12 - Je niekto, s kým je potrebné, aby som hovoril?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13 - Je niekto, kto si zaslúži veľké ďakujem?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14 - Ako môžem niekomu tento týždeň pomôcť?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15 - Aké sú moje top 3 ciele na nasledujúce 3 roky?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16 - Ako ma veci, ktoré som robil tento týždeň, posunuli k mojím cieľom?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17 - Aký je ďalší krok k dosiahnutiu cieľov?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18 - Na čo sa tento týždeň teším?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19 - Čo sú moje strachy?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20 - Za čo som tento týždeň najviac vďačný?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21 - Keby som mal posledný týždeň môjho života, s kým by som strávil najviac času?</a:t>
            </a:r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  <a:p>
            <a:pPr algn="ctr"/>
            <a:endParaRPr lang="sk-SK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arlej\Downloads\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395536" y="1916832"/>
            <a:ext cx="849694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5000" dirty="0" smtClean="0">
                <a:solidFill>
                  <a:schemeClr val="bg1"/>
                </a:solidFill>
              </a:rPr>
              <a:t>Rob si v 1 momente iba 1 kurz</a:t>
            </a:r>
          </a:p>
          <a:p>
            <a:endParaRPr lang="sk-SK" sz="5000" dirty="0" smtClean="0">
              <a:solidFill>
                <a:schemeClr val="bg1"/>
              </a:solidFill>
            </a:endParaRPr>
          </a:p>
          <a:p>
            <a:r>
              <a:rPr lang="sk-SK" sz="5000" dirty="0" smtClean="0">
                <a:solidFill>
                  <a:schemeClr val="bg1"/>
                </a:solidFill>
              </a:rPr>
              <a:t>- Dokým neprejdeš SVS, tak sa neprihlasuj do žiadneho iného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899592" y="548680"/>
            <a:ext cx="73448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6000" b="1" dirty="0" smtClean="0"/>
              <a:t>47 -Používaj </a:t>
            </a:r>
          </a:p>
          <a:p>
            <a:pPr algn="ctr"/>
            <a:r>
              <a:rPr lang="sk-SK" sz="6000" b="1" dirty="0" smtClean="0"/>
              <a:t>myšlienkové procesy</a:t>
            </a:r>
          </a:p>
        </p:txBody>
      </p:sp>
      <p:pic>
        <p:nvPicPr>
          <p:cNvPr id="18434" name="Picture 2" descr="http://holographicarchetypes.weebly.com/uploads/4/7/9/5/4795680/8997697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9490" y="2636912"/>
            <a:ext cx="5704510" cy="4077072"/>
          </a:xfrm>
          <a:prstGeom prst="rect">
            <a:avLst/>
          </a:prstGeom>
          <a:noFill/>
        </p:spPr>
      </p:pic>
      <p:pic>
        <p:nvPicPr>
          <p:cNvPr id="18436" name="Picture 4" descr="http://marketingawesomeness.files.wordpress.com/2013/03/leadership-innovative-thinkin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3163957"/>
            <a:ext cx="3744416" cy="3694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3429000"/>
            <a:ext cx="7643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/>
              <a:t>47 a) Myšlienkové mapy</a:t>
            </a:r>
          </a:p>
          <a:p>
            <a:pPr algn="ctr"/>
            <a:r>
              <a:rPr lang="sk-SK" sz="2800" b="1" dirty="0" smtClean="0"/>
              <a:t>47 b) Hľadanie zdrojov v sebe miesto hľadania zdrojov na internete</a:t>
            </a:r>
          </a:p>
          <a:p>
            <a:pPr algn="ctr"/>
            <a:r>
              <a:rPr lang="sk-SK" sz="2800" b="1" dirty="0" smtClean="0"/>
              <a:t>47 c) Procesné mapy</a:t>
            </a:r>
          </a:p>
        </p:txBody>
      </p:sp>
      <p:pic>
        <p:nvPicPr>
          <p:cNvPr id="29698" name="Picture 2" descr="http://3.bp.blogspot.com/_wWOn9pzBwJk/TEZoeYLZfuI/AAAAAAAAAFc/YaPjDq1aDLg/s1600/impacts-mind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3647898" cy="2592288"/>
          </a:xfrm>
          <a:prstGeom prst="rect">
            <a:avLst/>
          </a:prstGeom>
          <a:noFill/>
        </p:spPr>
      </p:pic>
      <p:pic>
        <p:nvPicPr>
          <p:cNvPr id="29700" name="Picture 4" descr="http://brokenawake.com/wp-content/uploads/2013/01/resourcefulnes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245495" cy="1622748"/>
          </a:xfrm>
          <a:prstGeom prst="rect">
            <a:avLst/>
          </a:prstGeom>
          <a:noFill/>
        </p:spPr>
      </p:pic>
      <p:pic>
        <p:nvPicPr>
          <p:cNvPr id="29702" name="Picture 6" descr="http://tbdconsulting.com/Site/media/Graphics/Process_Mapp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71513"/>
            <a:ext cx="2530476" cy="1686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2852936"/>
            <a:ext cx="4968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/>
              <a:t>Myšlienkové procesy, ktoré zvýšia tvoju schopnosť premýšľať</a:t>
            </a:r>
          </a:p>
          <a:p>
            <a:r>
              <a:rPr lang="sk-SK" sz="2000" b="1" dirty="0" smtClean="0"/>
              <a:t>  Fluidná inteligencia</a:t>
            </a:r>
          </a:p>
          <a:p>
            <a:r>
              <a:rPr lang="sk-SK" sz="2000" b="1" dirty="0" smtClean="0"/>
              <a:t>    Schopnosť riešiť problémy logickým premýšľaním nezávisle na momentálnom rozsahu vedomostí</a:t>
            </a:r>
          </a:p>
          <a:p>
            <a:r>
              <a:rPr lang="pl-PL" sz="2000" b="1" dirty="0" smtClean="0"/>
              <a:t>    </a:t>
            </a:r>
          </a:p>
          <a:p>
            <a:r>
              <a:rPr lang="sk-SK" sz="2000" b="1" dirty="0" smtClean="0"/>
              <a:t>  Kryštalizovaná inteligencia</a:t>
            </a:r>
          </a:p>
          <a:p>
            <a:r>
              <a:rPr lang="sk-SK" sz="2000" b="1" dirty="0" smtClean="0"/>
              <a:t>    Schopnosť využiť vedomosti bez hľadania nových informácii</a:t>
            </a:r>
          </a:p>
        </p:txBody>
      </p:sp>
      <p:sp>
        <p:nvSpPr>
          <p:cNvPr id="3" name="Obdĺžnik 2"/>
          <p:cNvSpPr/>
          <p:nvPr/>
        </p:nvSpPr>
        <p:spPr>
          <a:xfrm>
            <a:off x="899592" y="764704"/>
            <a:ext cx="61302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3000" dirty="0" smtClean="0"/>
              <a:t>47 d) Strom predpokladov</a:t>
            </a:r>
          </a:p>
          <a:p>
            <a:r>
              <a:rPr lang="sk-SK" sz="3000" dirty="0" smtClean="0"/>
              <a:t>47 e) Kategórie logiky</a:t>
            </a:r>
          </a:p>
          <a:p>
            <a:r>
              <a:rPr lang="sk-SK" sz="3000" dirty="0" smtClean="0"/>
              <a:t>47 f) Strom prítomnosti</a:t>
            </a:r>
          </a:p>
          <a:p>
            <a:r>
              <a:rPr lang="sk-SK" sz="3000" dirty="0" smtClean="0"/>
              <a:t>47 g) Vyparovanie mrakov</a:t>
            </a:r>
            <a:endParaRPr lang="sk-SK" sz="3000" b="1" dirty="0" smtClean="0"/>
          </a:p>
        </p:txBody>
      </p:sp>
      <p:pic>
        <p:nvPicPr>
          <p:cNvPr id="28674" name="Picture 2" descr="http://rsrc.psychologytoday.com/files/imagecache/article-inline-half/blogs/75174/2013/12/139729-14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692696"/>
            <a:ext cx="2190750" cy="20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pendlík">
  <a:themeElements>
    <a:clrScheme name="Vlastná 3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FDA023"/>
      </a:accent1>
      <a:accent2>
        <a:srgbClr val="AA2B1E"/>
      </a:accent2>
      <a:accent3>
        <a:srgbClr val="FFFFFF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4012</TotalTime>
  <Words>2672</Words>
  <Application>Microsoft Office PowerPoint</Application>
  <PresentationFormat>Předvádění na obrazovce (4:3)</PresentationFormat>
  <Paragraphs>528</Paragraphs>
  <Slides>108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108</vt:i4>
      </vt:variant>
    </vt:vector>
  </HeadingPairs>
  <TitlesOfParts>
    <vt:vector size="109" baseType="lpstr">
      <vt:lpstr>Špendlík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Snímek 98</vt:lpstr>
      <vt:lpstr>Snímek 99</vt:lpstr>
      <vt:lpstr>Snímek 100</vt:lpstr>
      <vt:lpstr>Snímek 101</vt:lpstr>
      <vt:lpstr>Snímek 102</vt:lpstr>
      <vt:lpstr>Snímek 103</vt:lpstr>
      <vt:lpstr>Snímek 104</vt:lpstr>
      <vt:lpstr>Snímek 105</vt:lpstr>
      <vt:lpstr>Snímek 106</vt:lpstr>
      <vt:lpstr>Snímek 107</vt:lpstr>
      <vt:lpstr>Snímek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Chalkboard PowerPoint Presentation</dc:title>
  <dc:creator>Windows User</dc:creator>
  <cp:lastModifiedBy>Sarlej</cp:lastModifiedBy>
  <cp:revision>280</cp:revision>
  <dcterms:created xsi:type="dcterms:W3CDTF">2011-05-07T15:33:03Z</dcterms:created>
  <dcterms:modified xsi:type="dcterms:W3CDTF">2014-05-28T15:45:54Z</dcterms:modified>
</cp:coreProperties>
</file>